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4"/>
  </p:notesMasterIdLst>
  <p:sldIdLst>
    <p:sldId id="261" r:id="rId3"/>
    <p:sldId id="268" r:id="rId4"/>
    <p:sldId id="269" r:id="rId5"/>
    <p:sldId id="270" r:id="rId6"/>
    <p:sldId id="272" r:id="rId7"/>
    <p:sldId id="257" r:id="rId8"/>
    <p:sldId id="271" r:id="rId9"/>
    <p:sldId id="262" r:id="rId10"/>
    <p:sldId id="263" r:id="rId11"/>
    <p:sldId id="264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32"/>
  </p:normalViewPr>
  <p:slideViewPr>
    <p:cSldViewPr snapToGrid="0" snapToObjects="1">
      <p:cViewPr varScale="1">
        <p:scale>
          <a:sx n="118" d="100"/>
          <a:sy n="118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8E527-EA44-644A-84F1-92205EA0AAA0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69B06-02AF-8E4C-9D7A-67AAB2D27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6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are some incredible</a:t>
            </a:r>
            <a:r>
              <a:rPr lang="en-GB" baseline="0" dirty="0" smtClean="0"/>
              <a:t> initiatives bubbling up already, and the strategy is an invitation for you and your co-op to find ways to help us deliver the strategy that best fit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8BD44-03C1-42D7-B233-EAD1F53AD5B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43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5D7-8B4D-384E-9A26-75759F7CB458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84A-7EF6-844C-AD8A-670258469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5D7-8B4D-384E-9A26-75759F7CB458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84A-7EF6-844C-AD8A-670258469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5D7-8B4D-384E-9A26-75759F7CB458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84A-7EF6-844C-AD8A-670258469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8525" y="2439988"/>
            <a:ext cx="7418388" cy="4841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7418387" cy="4318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43439" y="469900"/>
            <a:ext cx="1473722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925" y="6072336"/>
            <a:ext cx="19335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349500"/>
            <a:ext cx="36322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2349500"/>
            <a:ext cx="3633787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5D7-8B4D-384E-9A26-75759F7CB458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84A-7EF6-844C-AD8A-670258469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4300" y="1520825"/>
            <a:ext cx="1854200" cy="42132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1520825"/>
            <a:ext cx="5413375" cy="42132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5D7-8B4D-384E-9A26-75759F7CB458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84A-7EF6-844C-AD8A-670258469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5D7-8B4D-384E-9A26-75759F7CB458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84A-7EF6-844C-AD8A-670258469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5D7-8B4D-384E-9A26-75759F7CB458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84A-7EF6-844C-AD8A-670258469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5D7-8B4D-384E-9A26-75759F7CB458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84A-7EF6-844C-AD8A-670258469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5D7-8B4D-384E-9A26-75759F7CB458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84A-7EF6-844C-AD8A-670258469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5D7-8B4D-384E-9A26-75759F7CB458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84A-7EF6-844C-AD8A-670258469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5D7-8B4D-384E-9A26-75759F7CB458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84A-7EF6-844C-AD8A-670258469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7D5D7-8B4D-384E-9A26-75759F7CB458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1784A-7EF6-844C-AD8A-67025846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4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349500"/>
            <a:ext cx="7418387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1520825"/>
            <a:ext cx="741838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92432" y="5859463"/>
            <a:ext cx="988535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539750" y="333375"/>
            <a:ext cx="5903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000" b="1">
              <a:solidFill>
                <a:prstClr val="black"/>
              </a:solidFill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449263"/>
            <a:ext cx="806608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EE342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/>
          </a:p>
        </p:txBody>
      </p:sp>
    </p:spTree>
    <p:extLst>
      <p:ext uri="{BB962C8B-B14F-4D97-AF65-F5344CB8AC3E}">
        <p14:creationId xmlns:p14="http://schemas.microsoft.com/office/powerpoint/2010/main" val="129528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E3425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E3425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E3425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E3425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E3425"/>
        </a:buClr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E3425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E3425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E3425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E3425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99592" y="2852936"/>
            <a:ext cx="741838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rgbClr val="939288"/>
                </a:solidFill>
              </a:rPr>
              <a:t>The power of co-operation</a:t>
            </a:r>
            <a:endParaRPr lang="en-US" sz="3600" dirty="0">
              <a:solidFill>
                <a:srgbClr val="93928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5373216"/>
            <a:ext cx="5454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939288">
                    <a:lumMod val="50000"/>
                  </a:srgbClr>
                </a:solidFill>
              </a:rPr>
              <a:t>Ed </a:t>
            </a:r>
            <a:r>
              <a:rPr lang="en-US" sz="2000" dirty="0">
                <a:solidFill>
                  <a:srgbClr val="939288">
                    <a:lumMod val="50000"/>
                  </a:srgbClr>
                </a:solidFill>
              </a:rPr>
              <a:t>Mayo</a:t>
            </a:r>
            <a:br>
              <a:rPr lang="en-US" sz="2000" dirty="0">
                <a:solidFill>
                  <a:srgbClr val="939288">
                    <a:lumMod val="50000"/>
                  </a:srgbClr>
                </a:solidFill>
              </a:rPr>
            </a:br>
            <a:r>
              <a:rPr lang="en-US" sz="2000" dirty="0">
                <a:solidFill>
                  <a:srgbClr val="939288">
                    <a:lumMod val="50000"/>
                  </a:srgbClr>
                </a:solidFill>
              </a:rPr>
              <a:t>@edmayo1</a:t>
            </a:r>
            <a:br>
              <a:rPr lang="en-US" sz="2000" dirty="0">
                <a:solidFill>
                  <a:srgbClr val="939288">
                    <a:lumMod val="50000"/>
                  </a:srgbClr>
                </a:solidFill>
              </a:rPr>
            </a:br>
            <a:r>
              <a:rPr lang="en-US" sz="2000" dirty="0">
                <a:solidFill>
                  <a:srgbClr val="939288">
                    <a:lumMod val="50000"/>
                  </a:srgbClr>
                </a:solidFill>
              </a:rPr>
              <a:t>#coops </a:t>
            </a:r>
            <a:endParaRPr lang="en-US" sz="2000" dirty="0">
              <a:solidFill>
                <a:srgbClr val="93928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96" y="3693854"/>
            <a:ext cx="5762656" cy="3174829"/>
          </a:xfrm>
          <a:solidFill>
            <a:schemeClr val="accent5"/>
          </a:solidFill>
        </p:spPr>
        <p:txBody>
          <a:bodyPr>
            <a:normAutofit/>
          </a:bodyPr>
          <a:lstStyle/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The Co-operative Bank is supporting business support </a:t>
            </a:r>
            <a:r>
              <a:rPr lang="en-GB" sz="1600" b="1" dirty="0" err="1">
                <a:solidFill>
                  <a:schemeClr val="bg1"/>
                </a:solidFill>
              </a:rPr>
              <a:t>progamme</a:t>
            </a:r>
            <a:r>
              <a:rPr lang="en-GB" sz="1600" b="1" dirty="0">
                <a:solidFill>
                  <a:schemeClr val="bg1"/>
                </a:solidFill>
              </a:rPr>
              <a:t>, </a:t>
            </a:r>
            <a:r>
              <a:rPr lang="en-GB" sz="1600" b="1" dirty="0">
                <a:solidFill>
                  <a:schemeClr val="accent6"/>
                </a:solidFill>
              </a:rPr>
              <a:t>The Hive</a:t>
            </a:r>
            <a:br>
              <a:rPr lang="en-GB" sz="1600" b="1" dirty="0">
                <a:solidFill>
                  <a:schemeClr val="accent6"/>
                </a:solidFill>
              </a:rPr>
            </a:br>
            <a:endParaRPr lang="en-GB" sz="1600" b="1" dirty="0">
              <a:solidFill>
                <a:schemeClr val="accent6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The Co-op College is launching the </a:t>
            </a:r>
            <a:r>
              <a:rPr lang="en-GB" sz="1600" b="1" dirty="0">
                <a:solidFill>
                  <a:schemeClr val="accent6"/>
                </a:solidFill>
              </a:rPr>
              <a:t>Future Pioneers Fund</a:t>
            </a:r>
            <a:br>
              <a:rPr lang="en-GB" sz="1600" b="1" dirty="0">
                <a:solidFill>
                  <a:schemeClr val="accent6"/>
                </a:solidFill>
              </a:rPr>
            </a:br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A new network, </a:t>
            </a:r>
            <a:r>
              <a:rPr lang="en-GB" sz="1600" b="1" dirty="0" err="1">
                <a:solidFill>
                  <a:schemeClr val="accent6"/>
                </a:solidFill>
              </a:rPr>
              <a:t>CoTech</a:t>
            </a:r>
            <a:r>
              <a:rPr lang="en-GB" sz="1600" b="1" dirty="0">
                <a:solidFill>
                  <a:schemeClr val="accent6"/>
                </a:solidFill>
              </a:rPr>
              <a:t> </a:t>
            </a:r>
            <a:r>
              <a:rPr lang="en-GB" sz="1600" b="1" dirty="0">
                <a:solidFill>
                  <a:schemeClr val="bg1"/>
                </a:solidFill>
              </a:rPr>
              <a:t>aims to create 100,000 jobs by 2030</a:t>
            </a:r>
            <a:br>
              <a:rPr lang="en-GB" sz="1600" b="1" dirty="0">
                <a:solidFill>
                  <a:schemeClr val="bg1"/>
                </a:solidFill>
              </a:rPr>
            </a:br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Unicorn Grocery is piloting a new </a:t>
            </a:r>
            <a:r>
              <a:rPr lang="en-GB" sz="1600" b="1" dirty="0">
                <a:solidFill>
                  <a:schemeClr val="accent6"/>
                </a:solidFill>
              </a:rPr>
              <a:t>Replication Lab</a:t>
            </a:r>
            <a:endParaRPr lang="en-GB" sz="1600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16133"/>
            <a:ext cx="5762656" cy="3844915"/>
          </a:xfr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167" y="6152322"/>
            <a:ext cx="976573" cy="59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99592" y="2852936"/>
            <a:ext cx="741838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rgbClr val="939288"/>
                </a:solidFill>
              </a:rPr>
              <a:t>The power of co-operation</a:t>
            </a:r>
            <a:endParaRPr lang="en-US" sz="3600" dirty="0">
              <a:solidFill>
                <a:srgbClr val="93928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5373216"/>
            <a:ext cx="5454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939288">
                    <a:lumMod val="50000"/>
                  </a:srgbClr>
                </a:solidFill>
              </a:rPr>
              <a:t>Ed </a:t>
            </a:r>
            <a:r>
              <a:rPr lang="en-US" sz="2000" dirty="0">
                <a:solidFill>
                  <a:srgbClr val="939288">
                    <a:lumMod val="50000"/>
                  </a:srgbClr>
                </a:solidFill>
              </a:rPr>
              <a:t>Mayo</a:t>
            </a:r>
            <a:br>
              <a:rPr lang="en-US" sz="2000" dirty="0">
                <a:solidFill>
                  <a:srgbClr val="939288">
                    <a:lumMod val="50000"/>
                  </a:srgbClr>
                </a:solidFill>
              </a:rPr>
            </a:br>
            <a:r>
              <a:rPr lang="en-US" sz="2000" dirty="0">
                <a:solidFill>
                  <a:srgbClr val="939288">
                    <a:lumMod val="50000"/>
                  </a:srgbClr>
                </a:solidFill>
              </a:rPr>
              <a:t>@edmayo1</a:t>
            </a:r>
            <a:br>
              <a:rPr lang="en-US" sz="2000" dirty="0">
                <a:solidFill>
                  <a:srgbClr val="939288">
                    <a:lumMod val="50000"/>
                  </a:srgbClr>
                </a:solidFill>
              </a:rPr>
            </a:br>
            <a:r>
              <a:rPr lang="en-US" sz="2000" dirty="0">
                <a:solidFill>
                  <a:srgbClr val="939288">
                    <a:lumMod val="50000"/>
                  </a:srgbClr>
                </a:solidFill>
              </a:rPr>
              <a:t>#coops </a:t>
            </a:r>
            <a:endParaRPr lang="en-US" sz="2000" dirty="0">
              <a:solidFill>
                <a:srgbClr val="93928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6" y="1800225"/>
            <a:ext cx="9114862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0" y="2038350"/>
            <a:ext cx="3620485" cy="139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3" y="548680"/>
            <a:ext cx="5014969" cy="189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9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5472608" cy="163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267450" y="5486400"/>
            <a:ext cx="2876550" cy="1104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571" y="2356058"/>
            <a:ext cx="6908798" cy="401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167" y="6152322"/>
            <a:ext cx="976573" cy="59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4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-728241"/>
            <a:ext cx="8697686" cy="255728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57" y="5011986"/>
            <a:ext cx="3167742" cy="184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0730"/>
            <a:ext cx="9144000" cy="386210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4517486"/>
            <a:ext cx="1913047" cy="236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4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092" y="1963666"/>
            <a:ext cx="2215046" cy="459581"/>
          </a:xfrm>
        </p:spPr>
        <p:txBody>
          <a:bodyPr/>
          <a:lstStyle/>
          <a:p>
            <a:r>
              <a:rPr lang="en-US" sz="1200" dirty="0">
                <a:solidFill>
                  <a:schemeClr val="accent1"/>
                </a:solidFill>
              </a:rPr>
              <a:t>Democracy</a:t>
            </a:r>
            <a:r>
              <a:rPr lang="en-US" sz="1200" dirty="0">
                <a:solidFill>
                  <a:srgbClr val="8E8D8F"/>
                </a:solidFill>
              </a:rPr>
              <a:t> is a way to surface new ideas</a:t>
            </a:r>
          </a:p>
        </p:txBody>
      </p:sp>
      <p:pic>
        <p:nvPicPr>
          <p:cNvPr id="5" name="Content Placeholder 4" descr="Inspire-Lightbulb-724x1024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03" r="-105003"/>
          <a:stretch>
            <a:fillRect/>
          </a:stretch>
        </p:blipFill>
        <p:spPr>
          <a:xfrm>
            <a:off x="-720588" y="3266387"/>
            <a:ext cx="4971642" cy="2268252"/>
          </a:xfrm>
        </p:spPr>
      </p:pic>
      <p:cxnSp>
        <p:nvCxnSpPr>
          <p:cNvPr id="6" name="Straight Connector 5"/>
          <p:cNvCxnSpPr/>
          <p:nvPr/>
        </p:nvCxnSpPr>
        <p:spPr bwMode="auto">
          <a:xfrm>
            <a:off x="1210020" y="2717555"/>
            <a:ext cx="864096" cy="0"/>
          </a:xfrm>
          <a:prstGeom prst="line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Content Placeholder 3" descr="Innovate-Spanner-kopia-724x10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03" r="-105003"/>
          <a:stretch>
            <a:fillRect/>
          </a:stretch>
        </p:blipFill>
        <p:spPr bwMode="auto">
          <a:xfrm>
            <a:off x="1948458" y="3347369"/>
            <a:ext cx="4675770" cy="213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539126" y="1974413"/>
            <a:ext cx="2106235" cy="45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200" kern="0" dirty="0">
                <a:solidFill>
                  <a:schemeClr val="accent1"/>
                </a:solidFill>
              </a:rPr>
              <a:t>Democracy</a:t>
            </a:r>
            <a:r>
              <a:rPr lang="en-US" sz="1200" kern="0" dirty="0">
                <a:solidFill>
                  <a:srgbClr val="8E8D8F"/>
                </a:solidFill>
              </a:rPr>
              <a:t> is a way to get things done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851664" y="2717555"/>
            <a:ext cx="864096" cy="0"/>
          </a:xfrm>
          <a:prstGeom prst="line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691619" y="2717555"/>
            <a:ext cx="864096" cy="0"/>
          </a:xfrm>
          <a:prstGeom prst="line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6487893" y="1947940"/>
            <a:ext cx="1835405" cy="45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200" kern="0" dirty="0">
                <a:solidFill>
                  <a:schemeClr val="accent1"/>
                </a:solidFill>
              </a:rPr>
              <a:t>Democracy</a:t>
            </a:r>
            <a:r>
              <a:rPr lang="en-US" sz="1200" kern="0" dirty="0">
                <a:solidFill>
                  <a:srgbClr val="8E8D8F"/>
                </a:solidFill>
              </a:rPr>
              <a:t> is a way to bring people together</a:t>
            </a:r>
          </a:p>
        </p:txBody>
      </p:sp>
      <p:pic>
        <p:nvPicPr>
          <p:cNvPr id="14" name="Content Placeholder 3" descr="Embed-heart-300x2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45" r="-27445"/>
          <a:stretch>
            <a:fillRect/>
          </a:stretch>
        </p:blipFill>
        <p:spPr bwMode="auto">
          <a:xfrm>
            <a:off x="4842421" y="3391769"/>
            <a:ext cx="4698131" cy="214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9652" y="1106743"/>
            <a:ext cx="62114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In praise of democracy 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316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rum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584"/>
            <a:ext cx="9144000" cy="514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4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9" y="44624"/>
            <a:ext cx="8123973" cy="5351388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167" y="6152322"/>
            <a:ext cx="976573" cy="59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5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5"/>
          <a:stretch/>
        </p:blipFill>
        <p:spPr bwMode="auto">
          <a:xfrm>
            <a:off x="-36512" y="1552098"/>
            <a:ext cx="9220804" cy="3245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v="urn:schemas-microsoft-com:mac:vml" xmlns:mc="http://schemas.openxmlformats.org/markup-compatibility/2006" xmlns:mo="http://schemas.microsoft.com/office/mac/office/2008/main" xmlns:wpc="http://schemas.microsoft.com/office/word/2010/wordprocessingCanvas"/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167" y="6152322"/>
            <a:ext cx="976573" cy="59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7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OPUNIO_28353_booklet_Proof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7" t="15983" r="-2445" b="16257"/>
          <a:stretch/>
        </p:blipFill>
        <p:spPr>
          <a:xfrm>
            <a:off x="12700" y="165099"/>
            <a:ext cx="7061200" cy="6534245"/>
          </a:xfr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167" y="6152322"/>
            <a:ext cx="976573" cy="59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14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pt">
  <a:themeElements>
    <a:clrScheme name="Co-ops UK">
      <a:dk1>
        <a:sysClr val="windowText" lastClr="000000"/>
      </a:dk1>
      <a:lt1>
        <a:sysClr val="window" lastClr="FFFFFF"/>
      </a:lt1>
      <a:dk2>
        <a:srgbClr val="939288"/>
      </a:dk2>
      <a:lt2>
        <a:srgbClr val="CAC9C5"/>
      </a:lt2>
      <a:accent1>
        <a:srgbClr val="E4032D"/>
      </a:accent1>
      <a:accent2>
        <a:srgbClr val="F08017"/>
      </a:accent2>
      <a:accent3>
        <a:srgbClr val="009578"/>
      </a:accent3>
      <a:accent4>
        <a:srgbClr val="86286C"/>
      </a:accent4>
      <a:accent5>
        <a:srgbClr val="00A4CC"/>
      </a:accent5>
      <a:accent6>
        <a:srgbClr val="F5C500"/>
      </a:accent6>
      <a:hlink>
        <a:srgbClr val="0000FF"/>
      </a:hlink>
      <a:folHlink>
        <a:srgbClr val="80008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84</Words>
  <Application>Microsoft Macintosh PowerPoint</Application>
  <PresentationFormat>On-screen Show (4:3)</PresentationFormat>
  <Paragraphs>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Blank ppt</vt:lpstr>
      <vt:lpstr>PowerPoint Presentation</vt:lpstr>
      <vt:lpstr>PowerPoint Presentation</vt:lpstr>
      <vt:lpstr>PowerPoint Presentation</vt:lpstr>
      <vt:lpstr>PowerPoint Presentation</vt:lpstr>
      <vt:lpstr>Democracy is a way to surface new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2017-11-22T10:53:45Z</dcterms:created>
  <dcterms:modified xsi:type="dcterms:W3CDTF">2017-11-22T11:11:37Z</dcterms:modified>
</cp:coreProperties>
</file>