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59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6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7889F-AC0D-49DD-B74E-BC58D56F7DD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378FD0-244C-48E6-830B-400C28DD978B}">
      <dgm:prSet/>
      <dgm:spPr/>
      <dgm:t>
        <a:bodyPr/>
        <a:lstStyle/>
        <a:p>
          <a:r>
            <a:rPr lang="en-US"/>
            <a:t>4 New registered co-ops</a:t>
          </a:r>
        </a:p>
      </dgm:t>
    </dgm:pt>
    <dgm:pt modelId="{1B1FFFF2-084A-4323-8BD7-2735804F6662}" type="parTrans" cxnId="{E96EC14F-4ECE-40C0-AC46-E67AE80C690E}">
      <dgm:prSet/>
      <dgm:spPr/>
      <dgm:t>
        <a:bodyPr/>
        <a:lstStyle/>
        <a:p>
          <a:endParaRPr lang="en-US"/>
        </a:p>
      </dgm:t>
    </dgm:pt>
    <dgm:pt modelId="{E02FF9FA-E41F-4F93-A3F9-FA4238B2B31C}" type="sibTrans" cxnId="{E96EC14F-4ECE-40C0-AC46-E67AE80C690E}">
      <dgm:prSet/>
      <dgm:spPr/>
      <dgm:t>
        <a:bodyPr/>
        <a:lstStyle/>
        <a:p>
          <a:endParaRPr lang="en-US"/>
        </a:p>
      </dgm:t>
    </dgm:pt>
    <dgm:pt modelId="{B581BA2A-47DD-4223-AB72-04BFCF22955F}">
      <dgm:prSet/>
      <dgm:spPr/>
      <dgm:t>
        <a:bodyPr/>
        <a:lstStyle/>
        <a:p>
          <a:r>
            <a:rPr lang="en-US" dirty="0"/>
            <a:t>175 hours of Mentoring and Coaching to 8 co-ops</a:t>
          </a:r>
        </a:p>
      </dgm:t>
    </dgm:pt>
    <dgm:pt modelId="{090D06CB-BD42-4A13-83C6-57E6D086E7A1}" type="parTrans" cxnId="{AB084036-F1B4-42D6-A2D5-D71E29683BDD}">
      <dgm:prSet/>
      <dgm:spPr/>
      <dgm:t>
        <a:bodyPr/>
        <a:lstStyle/>
        <a:p>
          <a:endParaRPr lang="en-US"/>
        </a:p>
      </dgm:t>
    </dgm:pt>
    <dgm:pt modelId="{7B6D8358-703F-43A4-87A9-90E078172351}" type="sibTrans" cxnId="{AB084036-F1B4-42D6-A2D5-D71E29683BDD}">
      <dgm:prSet/>
      <dgm:spPr/>
      <dgm:t>
        <a:bodyPr/>
        <a:lstStyle/>
        <a:p>
          <a:endParaRPr lang="en-US"/>
        </a:p>
      </dgm:t>
    </dgm:pt>
    <dgm:pt modelId="{0B9F39F6-764A-4BC3-A2C0-C62F5C99F99B}">
      <dgm:prSet/>
      <dgm:spPr/>
      <dgm:t>
        <a:bodyPr/>
        <a:lstStyle/>
        <a:p>
          <a:r>
            <a:rPr lang="en-US" dirty="0"/>
            <a:t>9 Webinars with </a:t>
          </a:r>
        </a:p>
      </dgm:t>
    </dgm:pt>
    <dgm:pt modelId="{1BADB06C-1983-474A-B5A3-6496786F8BE1}" type="parTrans" cxnId="{F4E1658B-7691-479F-B9F8-FEF765C18CF0}">
      <dgm:prSet/>
      <dgm:spPr/>
      <dgm:t>
        <a:bodyPr/>
        <a:lstStyle/>
        <a:p>
          <a:endParaRPr lang="en-US"/>
        </a:p>
      </dgm:t>
    </dgm:pt>
    <dgm:pt modelId="{C25EE85A-5882-4375-A98C-50BDB743B04B}" type="sibTrans" cxnId="{F4E1658B-7691-479F-B9F8-FEF765C18CF0}">
      <dgm:prSet/>
      <dgm:spPr/>
      <dgm:t>
        <a:bodyPr/>
        <a:lstStyle/>
        <a:p>
          <a:endParaRPr lang="en-US"/>
        </a:p>
      </dgm:t>
    </dgm:pt>
    <dgm:pt modelId="{949DD76D-3E64-45BA-9D16-D27EA775DCE3}">
      <dgm:prSet/>
      <dgm:spPr/>
      <dgm:t>
        <a:bodyPr/>
        <a:lstStyle/>
        <a:p>
          <a:r>
            <a:rPr lang="en-US" dirty="0"/>
            <a:t>1 Podcast with Combination NI</a:t>
          </a:r>
        </a:p>
      </dgm:t>
    </dgm:pt>
    <dgm:pt modelId="{CAFBCCE7-8230-4A67-A647-83CF886C1496}" type="parTrans" cxnId="{C5DE3800-F1E4-435D-9429-71AB97F07EF0}">
      <dgm:prSet/>
      <dgm:spPr/>
      <dgm:t>
        <a:bodyPr/>
        <a:lstStyle/>
        <a:p>
          <a:endParaRPr lang="en-US"/>
        </a:p>
      </dgm:t>
    </dgm:pt>
    <dgm:pt modelId="{346CAD97-16E7-4D31-979A-C5459437393A}" type="sibTrans" cxnId="{C5DE3800-F1E4-435D-9429-71AB97F07EF0}">
      <dgm:prSet/>
      <dgm:spPr/>
      <dgm:t>
        <a:bodyPr/>
        <a:lstStyle/>
        <a:p>
          <a:endParaRPr lang="en-US"/>
        </a:p>
      </dgm:t>
    </dgm:pt>
    <dgm:pt modelId="{E396D89D-0314-4D21-BA71-BBAE520C7653}">
      <dgm:prSet/>
      <dgm:spPr/>
      <dgm:t>
        <a:bodyPr/>
        <a:lstStyle/>
        <a:p>
          <a:r>
            <a:rPr lang="en-US"/>
            <a:t>3 Outreach events</a:t>
          </a:r>
        </a:p>
      </dgm:t>
    </dgm:pt>
    <dgm:pt modelId="{FFC65A02-BF76-41DE-B346-E0F5A7838559}" type="parTrans" cxnId="{90DF4133-7CCB-4086-A436-09F73B292052}">
      <dgm:prSet/>
      <dgm:spPr/>
      <dgm:t>
        <a:bodyPr/>
        <a:lstStyle/>
        <a:p>
          <a:endParaRPr lang="en-US"/>
        </a:p>
      </dgm:t>
    </dgm:pt>
    <dgm:pt modelId="{F40F73AE-940F-4675-A2D5-11CAAB046D23}" type="sibTrans" cxnId="{90DF4133-7CCB-4086-A436-09F73B292052}">
      <dgm:prSet/>
      <dgm:spPr/>
      <dgm:t>
        <a:bodyPr/>
        <a:lstStyle/>
        <a:p>
          <a:endParaRPr lang="en-US"/>
        </a:p>
      </dgm:t>
    </dgm:pt>
    <dgm:pt modelId="{F1079295-9010-45A4-929A-7C36917A89FB}" type="pres">
      <dgm:prSet presAssocID="{DD07889F-AC0D-49DD-B74E-BC58D56F7DD8}" presName="linear" presStyleCnt="0">
        <dgm:presLayoutVars>
          <dgm:animLvl val="lvl"/>
          <dgm:resizeHandles val="exact"/>
        </dgm:presLayoutVars>
      </dgm:prSet>
      <dgm:spPr/>
    </dgm:pt>
    <dgm:pt modelId="{C490DFAE-869A-42FC-8277-988267F90F38}" type="pres">
      <dgm:prSet presAssocID="{17378FD0-244C-48E6-830B-400C28DD978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87096E8-0CC3-45BD-915D-A6C95099024B}" type="pres">
      <dgm:prSet presAssocID="{E02FF9FA-E41F-4F93-A3F9-FA4238B2B31C}" presName="spacer" presStyleCnt="0"/>
      <dgm:spPr/>
    </dgm:pt>
    <dgm:pt modelId="{20714973-A69F-43AC-9A1E-77D225931772}" type="pres">
      <dgm:prSet presAssocID="{B581BA2A-47DD-4223-AB72-04BFCF22955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41A6B8-1D62-4371-B60B-7B86EF932607}" type="pres">
      <dgm:prSet presAssocID="{7B6D8358-703F-43A4-87A9-90E078172351}" presName="spacer" presStyleCnt="0"/>
      <dgm:spPr/>
    </dgm:pt>
    <dgm:pt modelId="{3711D44E-DFC4-4394-AE12-1BB94BCC5B0C}" type="pres">
      <dgm:prSet presAssocID="{0B9F39F6-764A-4BC3-A2C0-C62F5C99F99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868E1FA-B470-48CA-B383-B4D6DDC903B7}" type="pres">
      <dgm:prSet presAssocID="{C25EE85A-5882-4375-A98C-50BDB743B04B}" presName="spacer" presStyleCnt="0"/>
      <dgm:spPr/>
    </dgm:pt>
    <dgm:pt modelId="{C3967A4B-4944-485A-8D9B-90217ABF5EB5}" type="pres">
      <dgm:prSet presAssocID="{949DD76D-3E64-45BA-9D16-D27EA775DCE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8154786-9B13-4123-8849-224894A92CEB}" type="pres">
      <dgm:prSet presAssocID="{346CAD97-16E7-4D31-979A-C5459437393A}" presName="spacer" presStyleCnt="0"/>
      <dgm:spPr/>
    </dgm:pt>
    <dgm:pt modelId="{B2B99F3C-EAB3-4C78-A1F4-7FD29ADF956C}" type="pres">
      <dgm:prSet presAssocID="{E396D89D-0314-4D21-BA71-BBAE520C765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5DE3800-F1E4-435D-9429-71AB97F07EF0}" srcId="{DD07889F-AC0D-49DD-B74E-BC58D56F7DD8}" destId="{949DD76D-3E64-45BA-9D16-D27EA775DCE3}" srcOrd="3" destOrd="0" parTransId="{CAFBCCE7-8230-4A67-A647-83CF886C1496}" sibTransId="{346CAD97-16E7-4D31-979A-C5459437393A}"/>
    <dgm:cxn modelId="{1248CA24-6483-42B9-B9B6-7436D3853626}" type="presOf" srcId="{949DD76D-3E64-45BA-9D16-D27EA775DCE3}" destId="{C3967A4B-4944-485A-8D9B-90217ABF5EB5}" srcOrd="0" destOrd="0" presId="urn:microsoft.com/office/officeart/2005/8/layout/vList2"/>
    <dgm:cxn modelId="{90DF4133-7CCB-4086-A436-09F73B292052}" srcId="{DD07889F-AC0D-49DD-B74E-BC58D56F7DD8}" destId="{E396D89D-0314-4D21-BA71-BBAE520C7653}" srcOrd="4" destOrd="0" parTransId="{FFC65A02-BF76-41DE-B346-E0F5A7838559}" sibTransId="{F40F73AE-940F-4675-A2D5-11CAAB046D23}"/>
    <dgm:cxn modelId="{AB084036-F1B4-42D6-A2D5-D71E29683BDD}" srcId="{DD07889F-AC0D-49DD-B74E-BC58D56F7DD8}" destId="{B581BA2A-47DD-4223-AB72-04BFCF22955F}" srcOrd="1" destOrd="0" parTransId="{090D06CB-BD42-4A13-83C6-57E6D086E7A1}" sibTransId="{7B6D8358-703F-43A4-87A9-90E078172351}"/>
    <dgm:cxn modelId="{E96EC14F-4ECE-40C0-AC46-E67AE80C690E}" srcId="{DD07889F-AC0D-49DD-B74E-BC58D56F7DD8}" destId="{17378FD0-244C-48E6-830B-400C28DD978B}" srcOrd="0" destOrd="0" parTransId="{1B1FFFF2-084A-4323-8BD7-2735804F6662}" sibTransId="{E02FF9FA-E41F-4F93-A3F9-FA4238B2B31C}"/>
    <dgm:cxn modelId="{5694A173-0726-4487-AD35-3FBF574DC890}" type="presOf" srcId="{B581BA2A-47DD-4223-AB72-04BFCF22955F}" destId="{20714973-A69F-43AC-9A1E-77D225931772}" srcOrd="0" destOrd="0" presId="urn:microsoft.com/office/officeart/2005/8/layout/vList2"/>
    <dgm:cxn modelId="{C7BB4988-5B3A-47A3-91A5-C1F4FE4F5EB3}" type="presOf" srcId="{17378FD0-244C-48E6-830B-400C28DD978B}" destId="{C490DFAE-869A-42FC-8277-988267F90F38}" srcOrd="0" destOrd="0" presId="urn:microsoft.com/office/officeart/2005/8/layout/vList2"/>
    <dgm:cxn modelId="{F4E1658B-7691-479F-B9F8-FEF765C18CF0}" srcId="{DD07889F-AC0D-49DD-B74E-BC58D56F7DD8}" destId="{0B9F39F6-764A-4BC3-A2C0-C62F5C99F99B}" srcOrd="2" destOrd="0" parTransId="{1BADB06C-1983-474A-B5A3-6496786F8BE1}" sibTransId="{C25EE85A-5882-4375-A98C-50BDB743B04B}"/>
    <dgm:cxn modelId="{6B8DF1B7-282E-4699-A00B-13A7FFE1AD69}" type="presOf" srcId="{DD07889F-AC0D-49DD-B74E-BC58D56F7DD8}" destId="{F1079295-9010-45A4-929A-7C36917A89FB}" srcOrd="0" destOrd="0" presId="urn:microsoft.com/office/officeart/2005/8/layout/vList2"/>
    <dgm:cxn modelId="{69CBA8DB-C6F7-4BB7-8CFF-424A91B13168}" type="presOf" srcId="{E396D89D-0314-4D21-BA71-BBAE520C7653}" destId="{B2B99F3C-EAB3-4C78-A1F4-7FD29ADF956C}" srcOrd="0" destOrd="0" presId="urn:microsoft.com/office/officeart/2005/8/layout/vList2"/>
    <dgm:cxn modelId="{68D08DDC-D540-4A6B-A114-A211316844FA}" type="presOf" srcId="{0B9F39F6-764A-4BC3-A2C0-C62F5C99F99B}" destId="{3711D44E-DFC4-4394-AE12-1BB94BCC5B0C}" srcOrd="0" destOrd="0" presId="urn:microsoft.com/office/officeart/2005/8/layout/vList2"/>
    <dgm:cxn modelId="{98C3CC5E-B872-4326-BAA4-D73476F3AA9E}" type="presParOf" srcId="{F1079295-9010-45A4-929A-7C36917A89FB}" destId="{C490DFAE-869A-42FC-8277-988267F90F38}" srcOrd="0" destOrd="0" presId="urn:microsoft.com/office/officeart/2005/8/layout/vList2"/>
    <dgm:cxn modelId="{99C7D82B-E84C-49EE-8E9F-AD564AF6866A}" type="presParOf" srcId="{F1079295-9010-45A4-929A-7C36917A89FB}" destId="{487096E8-0CC3-45BD-915D-A6C95099024B}" srcOrd="1" destOrd="0" presId="urn:microsoft.com/office/officeart/2005/8/layout/vList2"/>
    <dgm:cxn modelId="{3155775F-50A1-42BB-9CD5-56556A81A5EF}" type="presParOf" srcId="{F1079295-9010-45A4-929A-7C36917A89FB}" destId="{20714973-A69F-43AC-9A1E-77D225931772}" srcOrd="2" destOrd="0" presId="urn:microsoft.com/office/officeart/2005/8/layout/vList2"/>
    <dgm:cxn modelId="{2AD79F79-000C-4473-BA5F-F73A756DAD8B}" type="presParOf" srcId="{F1079295-9010-45A4-929A-7C36917A89FB}" destId="{4041A6B8-1D62-4371-B60B-7B86EF932607}" srcOrd="3" destOrd="0" presId="urn:microsoft.com/office/officeart/2005/8/layout/vList2"/>
    <dgm:cxn modelId="{84725751-2356-48A0-B1B6-A713EE93B7B1}" type="presParOf" srcId="{F1079295-9010-45A4-929A-7C36917A89FB}" destId="{3711D44E-DFC4-4394-AE12-1BB94BCC5B0C}" srcOrd="4" destOrd="0" presId="urn:microsoft.com/office/officeart/2005/8/layout/vList2"/>
    <dgm:cxn modelId="{48762FDF-AD1F-49CE-9E5D-31F162918636}" type="presParOf" srcId="{F1079295-9010-45A4-929A-7C36917A89FB}" destId="{5868E1FA-B470-48CA-B383-B4D6DDC903B7}" srcOrd="5" destOrd="0" presId="urn:microsoft.com/office/officeart/2005/8/layout/vList2"/>
    <dgm:cxn modelId="{8E883709-81C5-4483-9900-F79BB23DDD36}" type="presParOf" srcId="{F1079295-9010-45A4-929A-7C36917A89FB}" destId="{C3967A4B-4944-485A-8D9B-90217ABF5EB5}" srcOrd="6" destOrd="0" presId="urn:microsoft.com/office/officeart/2005/8/layout/vList2"/>
    <dgm:cxn modelId="{9F34CDBE-5F98-46FF-9432-7ADFCB8522A4}" type="presParOf" srcId="{F1079295-9010-45A4-929A-7C36917A89FB}" destId="{18154786-9B13-4123-8849-224894A92CEB}" srcOrd="7" destOrd="0" presId="urn:microsoft.com/office/officeart/2005/8/layout/vList2"/>
    <dgm:cxn modelId="{52A620C6-A93B-490B-85D4-A6FCD759AE31}" type="presParOf" srcId="{F1079295-9010-45A4-929A-7C36917A89FB}" destId="{B2B99F3C-EAB3-4C78-A1F4-7FD29ADF95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DFAE-869A-42FC-8277-988267F90F38}">
      <dsp:nvSpPr>
        <dsp:cNvPr id="0" name=""/>
        <dsp:cNvSpPr/>
      </dsp:nvSpPr>
      <dsp:spPr>
        <a:xfrm>
          <a:off x="0" y="79977"/>
          <a:ext cx="5961345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4 New registered co-ops</a:t>
          </a:r>
        </a:p>
      </dsp:txBody>
      <dsp:txXfrm>
        <a:off x="48481" y="128458"/>
        <a:ext cx="5864383" cy="896166"/>
      </dsp:txXfrm>
    </dsp:sp>
    <dsp:sp modelId="{20714973-A69F-43AC-9A1E-77D225931772}">
      <dsp:nvSpPr>
        <dsp:cNvPr id="0" name=""/>
        <dsp:cNvSpPr/>
      </dsp:nvSpPr>
      <dsp:spPr>
        <a:xfrm>
          <a:off x="0" y="1145106"/>
          <a:ext cx="5961345" cy="993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175 hours of Mentoring and Coaching to 8 co-ops</a:t>
          </a:r>
        </a:p>
      </dsp:txBody>
      <dsp:txXfrm>
        <a:off x="48481" y="1193587"/>
        <a:ext cx="5864383" cy="896166"/>
      </dsp:txXfrm>
    </dsp:sp>
    <dsp:sp modelId="{3711D44E-DFC4-4394-AE12-1BB94BCC5B0C}">
      <dsp:nvSpPr>
        <dsp:cNvPr id="0" name=""/>
        <dsp:cNvSpPr/>
      </dsp:nvSpPr>
      <dsp:spPr>
        <a:xfrm>
          <a:off x="0" y="2210235"/>
          <a:ext cx="5961345" cy="993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 Webinars with </a:t>
          </a:r>
        </a:p>
      </dsp:txBody>
      <dsp:txXfrm>
        <a:off x="48481" y="2258716"/>
        <a:ext cx="5864383" cy="896166"/>
      </dsp:txXfrm>
    </dsp:sp>
    <dsp:sp modelId="{C3967A4B-4944-485A-8D9B-90217ABF5EB5}">
      <dsp:nvSpPr>
        <dsp:cNvPr id="0" name=""/>
        <dsp:cNvSpPr/>
      </dsp:nvSpPr>
      <dsp:spPr>
        <a:xfrm>
          <a:off x="0" y="3275364"/>
          <a:ext cx="5961345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 Podcast with Combination NI</a:t>
          </a:r>
        </a:p>
      </dsp:txBody>
      <dsp:txXfrm>
        <a:off x="48481" y="3323845"/>
        <a:ext cx="5864383" cy="896166"/>
      </dsp:txXfrm>
    </dsp:sp>
    <dsp:sp modelId="{B2B99F3C-EAB3-4C78-A1F4-7FD29ADF956C}">
      <dsp:nvSpPr>
        <dsp:cNvPr id="0" name=""/>
        <dsp:cNvSpPr/>
      </dsp:nvSpPr>
      <dsp:spPr>
        <a:xfrm>
          <a:off x="0" y="4340493"/>
          <a:ext cx="5961345" cy="9931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 Outreach events</a:t>
          </a:r>
        </a:p>
      </dsp:txBody>
      <dsp:txXfrm>
        <a:off x="48481" y="4388974"/>
        <a:ext cx="5864383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C0FD-C35A-4072-A8E6-DAF6F2C77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2309C-3C2E-415C-9E15-1730DD067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9A097-7E6C-4ED5-8497-6D22264B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B7CB8-8478-49FF-83FC-C71CF4F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42060-B792-46C5-9002-36A99A54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5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7B67-A572-4B07-838D-7883EAC4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0F907-11C7-4EE6-9B00-D52276357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E6A81-4C19-4D5C-9D30-5DF5F2FE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1E26-6C70-4554-9D74-EC54C1F6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65462-10A1-49DF-A9E8-E1C0A285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8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D6BBE-1B11-4738-A861-3AC818728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700DB-D840-411E-A4E2-16BE8481A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CEA15-DCD5-47E9-9E1F-DC3D8B6B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52C92-1F54-4002-B2DD-A5D73504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43058-345B-4528-9E03-03BE24B3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7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86EC-47EF-4C14-ADEB-091A8E35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0374-FF8E-4AC7-A589-851AC08E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56D26-78EA-4236-91FB-8ABE0985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BC0AC-1A8C-476F-8029-E2C4F6C1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01ED-1DB5-4E65-8FB7-05CAD211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8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98E5-A470-4F23-9826-273843F9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96E79-FAC9-4BA1-AABC-2285B4F02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F6E0-FB58-4F0A-8970-4CC56DB4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55073-E524-4534-AAE5-30BFD0FC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040-D286-427D-BE1E-F3ED4CCA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2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5B9C-7FA4-4B41-A141-E3394BBD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46EA-09EC-43EB-908E-20BA4DD2C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FDAF3-3BBE-497C-B191-C9405C499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F4D00-3F1A-4700-B537-CECB875C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64A0D-5933-4385-AB18-DCDADD3E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32976-8AD4-4BFE-A426-B6C36FC1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0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B8CD-B0E8-4102-B51B-4C021D81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75BDA-9408-4451-A2F4-BEE128645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F557-EF91-471C-9719-A9969F84F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EB28F-8874-4063-9285-572CC33D8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76F54-45AD-4743-8C3F-8E32BEA35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94A3-A8E7-478C-AA46-1A38E77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A8C47-B4EB-420D-A924-C9A31A2A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B2D4A-71F1-4683-BF9C-EABBA6C2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4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DA1F-AF0C-4ECE-8E58-5A36B52D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87369-C06C-40B9-9C52-407AF55E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99FDF-CB2F-4D50-AF97-CCDF7AEA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9CB-8872-491C-9EF1-72F6E4B0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6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A9DB-2D62-4039-B961-9E4CF415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A95FD-504A-4A86-B778-F1A7D429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6D3D5-1CDB-47EF-AE02-8C60F1BD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0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8BB8-1A77-416F-85AC-8EA0BAE7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0785-06A4-4E83-A198-C4AEA026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FE7B1-F58F-4D1D-A110-C9F88DB3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D2872-7169-4582-A563-D8EAFF58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E71B4-B078-4789-9E41-F3B4EEF3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8FA0E-1FA9-4308-9DA7-8F262CC7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9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3F5D-24C1-4635-8736-291B41E8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D73F7-EC3A-4944-A221-CC33582E6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24C2D-B133-455D-984B-DDEED09B2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70065-70B6-4D97-BDEC-08B4164C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AD4A3-A08D-49A8-B4A9-308B5E6E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8F6B-96CC-450A-BA80-2D03C8C8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2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03187-6D43-4CE4-A998-DD6B5036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97A76-604B-4AE8-8505-F49713C6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D761-5948-4B2A-84F8-8EC604EBD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413D-DB87-49A9-A6E3-9030F01AF3C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9A9E4-1F56-4F73-8708-2AAD2FC0F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8BAAE-44D8-4A5D-ABD3-D73AC74A5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2D7FA-4BC8-484A-A424-310FF9990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Co-operative Alternatives </a:t>
            </a:r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3F1E8-B405-49EC-B33E-9E49BE17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8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Annual General Meeting 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5/10/2021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Report to the Members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Tiziana O’Hara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A60A05C-C14A-48E4-BB5D-0C6CA637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4" y="1839883"/>
            <a:ext cx="6356465" cy="3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D035-6E60-42AB-9368-9DB664A5B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47802-EBFF-4B3F-937F-27A26B228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9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F4C3A-80E4-4053-BD01-C9D8605D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What did we do in 2020</a:t>
            </a:r>
            <a:endParaRPr lang="en-GB" sz="4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0121A6-A64F-438A-809F-F6AB5D15F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53084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88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9A9ABB9-3FE5-49D5-B8B3-4489C4CE4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4300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828A20E-C39A-4DE6-9B47-76F4C31D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393825"/>
            <a:ext cx="7256463" cy="1895475"/>
          </a:xfrm>
          <a:prstGeom prst="rect">
            <a:avLst/>
          </a:prstGeom>
        </p:spPr>
      </p:pic>
      <p:pic>
        <p:nvPicPr>
          <p:cNvPr id="5" name="Content Placeholder 4" descr="A picture containing pea, vegetable, edible-pod pea&#10;&#10;Description automatically generated">
            <a:extLst>
              <a:ext uri="{FF2B5EF4-FFF2-40B4-BE49-F238E27FC236}">
                <a16:creationId xmlns:a16="http://schemas.microsoft.com/office/drawing/2014/main" id="{CF36A5EE-A0C6-44B8-89A4-98211940A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3341688"/>
            <a:ext cx="2579688" cy="2286000"/>
          </a:xfr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4074547-0A44-4514-9E7E-5153ABB59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341688"/>
            <a:ext cx="2286000" cy="228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BFF2D62-4AE8-4250-A15D-05B3427C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3" y="3341688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53792B-542B-4AC7-A268-82B4B6E6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496" y="1282700"/>
            <a:ext cx="2799907" cy="4455416"/>
          </a:xfrm>
        </p:spPr>
        <p:txBody>
          <a:bodyPr anchor="ctr">
            <a:normAutofit/>
          </a:bodyPr>
          <a:lstStyle/>
          <a:p>
            <a:r>
              <a:rPr lang="en-US" sz="4000"/>
              <a:t>New co-ops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174147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9C3FD-9E87-45E1-813E-15B0538C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support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programmes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F2372F3-4FDE-4A87-913C-F4821E852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43" y="325321"/>
            <a:ext cx="5219294" cy="18573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EF25E12-2AD3-4408-8DDE-5455C4619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1" y="2422097"/>
            <a:ext cx="2525146" cy="201380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CE01357-DAEF-49D6-9789-774F7DF31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93" y="2121001"/>
            <a:ext cx="2118241" cy="2189396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304F0FE-F29F-4707-A071-9D2EE9780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94" y="2058552"/>
            <a:ext cx="2314294" cy="2314294"/>
          </a:xfrm>
          <a:prstGeom prst="rect">
            <a:avLst/>
          </a:prstGeom>
        </p:spPr>
      </p:pic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6EFEB8D-0384-4A74-8D7E-6D8625576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7" y="5082354"/>
            <a:ext cx="2672233" cy="1670145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CF074DC0-6126-41B1-9EF0-299D89DF9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96" y="716328"/>
            <a:ext cx="3606417" cy="120213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2E7DFEC-CD44-422A-9F21-1C71B5CF9B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" y="870120"/>
            <a:ext cx="2162175" cy="8667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1577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A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C3237B1-7444-4123-960D-318E468F8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98" y="2814915"/>
            <a:ext cx="3209925" cy="1660525"/>
          </a:xfrm>
          <a:prstGeom prst="rect">
            <a:avLst/>
          </a:prstGeom>
        </p:spPr>
      </p:pic>
      <p:pic>
        <p:nvPicPr>
          <p:cNvPr id="11" name="Picture 10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F1A98D17-D25A-453E-A891-465F22358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69" y="510382"/>
            <a:ext cx="3821113" cy="173355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53B96E-2F36-4B9B-8B04-3AE75470D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88" y="2754313"/>
            <a:ext cx="3821113" cy="31369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2219A-31F1-47C7-A192-5DE136BE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we </a:t>
            </a:r>
            <a:r>
              <a:rPr lang="en-US" sz="2600" dirty="0">
                <a:solidFill>
                  <a:srgbClr val="FFFFFF"/>
                </a:solidFill>
              </a:rPr>
              <a:t>co-operate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with in 2020</a:t>
            </a:r>
          </a:p>
        </p:txBody>
      </p:sp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00043E0E-F6BC-4CBF-86BB-3D4E16247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43" y="968375"/>
            <a:ext cx="3875780" cy="153834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75AF1AC3-027E-46F4-87F2-00C549EDF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22" y="5106441"/>
            <a:ext cx="2544587" cy="1514765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BA2107-2F38-4755-A381-1D537C8DC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17" y="5339611"/>
            <a:ext cx="2540579" cy="12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7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83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FB78D-75E3-4904-BCE6-84B7D882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Impacts</a:t>
            </a:r>
            <a:endParaRPr lang="en-GB" sz="2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F0CB615-2511-47CB-9241-92A782139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95" y="1932972"/>
            <a:ext cx="3456432" cy="1944243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4FB1E3-006B-4C88-9876-9CA6A9F66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67" y="1932973"/>
            <a:ext cx="3456432" cy="1944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12ED-624F-4B0A-BF5B-8B4B9E69C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800" dirty="0"/>
              <a:t>Social media added </a:t>
            </a:r>
            <a:r>
              <a:rPr lang="en-US" sz="1800" dirty="0" err="1"/>
              <a:t>Linkedin</a:t>
            </a:r>
            <a:endParaRPr lang="en-GB" sz="1800" dirty="0"/>
          </a:p>
          <a:p>
            <a:r>
              <a:rPr lang="en-GB" sz="1800" dirty="0"/>
              <a:t>Website added Researches, Case studies etc.</a:t>
            </a:r>
          </a:p>
          <a:p>
            <a:r>
              <a:rPr lang="en-GB" sz="1800" dirty="0"/>
              <a:t>E-news from Sept 2020</a:t>
            </a:r>
          </a:p>
        </p:txBody>
      </p:sp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F692274-FB96-4B9D-9E45-6EF35E30C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04" y="96755"/>
            <a:ext cx="2808245" cy="16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4FE57-8C21-44BF-96A5-76196E82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Policy and Research</a:t>
            </a:r>
            <a:endParaRPr lang="en-GB" sz="3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1A31-51A8-4FAF-99E8-E7BC8714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1737360"/>
            <a:ext cx="3822192" cy="415741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 policy briefings :</a:t>
            </a:r>
          </a:p>
          <a:p>
            <a:pPr lvl="1"/>
            <a:r>
              <a:rPr lang="en-US" sz="1600" i="1" dirty="0">
                <a:solidFill>
                  <a:schemeClr val="bg1"/>
                </a:solidFill>
              </a:rPr>
              <a:t>Belfast Inclusive Growth Strategy: a Co-operative Perspective</a:t>
            </a:r>
          </a:p>
          <a:p>
            <a:pPr lvl="1"/>
            <a:r>
              <a:rPr lang="en-US" sz="1600" i="1" dirty="0">
                <a:solidFill>
                  <a:schemeClr val="bg1"/>
                </a:solidFill>
              </a:rPr>
              <a:t>Co-operative-Led Solutions to addressing The Climate Emergency</a:t>
            </a:r>
          </a:p>
          <a:p>
            <a:r>
              <a:rPr lang="en-US" sz="2000" u="sng" dirty="0">
                <a:solidFill>
                  <a:schemeClr val="bg1"/>
                </a:solidFill>
              </a:rPr>
              <a:t>1 research of the sector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214 Co-ops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145 credit unions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69 societies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766,847 members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1bn turnover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Over 3000 employees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2000" u="sng" dirty="0">
                <a:solidFill>
                  <a:schemeClr val="bg1"/>
                </a:solidFill>
              </a:rPr>
              <a:t>Convenor of the Drumlin and Nice Joint Committee on community energy</a:t>
            </a:r>
          </a:p>
          <a:p>
            <a:pPr lvl="1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AC80DA3-24C2-4365-9031-0594E6EA8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1454738"/>
            <a:ext cx="6596652" cy="37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7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72A7A-528B-48B3-AA49-E2AFD47D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Our Associates</a:t>
            </a:r>
            <a:endParaRPr lang="en-GB" sz="540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45E40FA3-76E1-4035-B8CA-B69404D30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2" r="300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ADAE3-0A0B-4A17-BF92-B8701D29B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Ellie Perrin (Joined Aug 2020)</a:t>
            </a:r>
          </a:p>
          <a:p>
            <a:r>
              <a:rPr lang="en-US" sz="2200"/>
              <a:t>Gill McNeill (Joined Dec 2020)</a:t>
            </a:r>
          </a:p>
          <a:p>
            <a:r>
              <a:rPr lang="en-US" sz="2200"/>
              <a:t>Mary McManus (Joined Mar 2021)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8558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2A7A-528B-48B3-AA49-E2AFD47D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Our Directors</a:t>
            </a:r>
            <a:endParaRPr lang="en-GB" sz="5400" dirty="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45E40FA3-76E1-4035-B8CA-B69404D30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2" r="300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ADAE3-0A0B-4A17-BF92-B8701D29B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Tony McQuillan</a:t>
            </a:r>
          </a:p>
          <a:p>
            <a:r>
              <a:rPr lang="en-US" sz="2200" dirty="0"/>
              <a:t>Robert Heslip</a:t>
            </a:r>
          </a:p>
          <a:p>
            <a:r>
              <a:rPr lang="en-US" sz="2200" dirty="0"/>
              <a:t>Tiziana O’Hara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622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Co-operative Alternatives </vt:lpstr>
      <vt:lpstr>What did we do in 2020</vt:lpstr>
      <vt:lpstr>New co-ops</vt:lpstr>
      <vt:lpstr>Our support programmes</vt:lpstr>
      <vt:lpstr>Who we co-operate with in 2020</vt:lpstr>
      <vt:lpstr>Impacts</vt:lpstr>
      <vt:lpstr>Policy and Research</vt:lpstr>
      <vt:lpstr>Our Associates</vt:lpstr>
      <vt:lpstr>Our Directors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Co-operative Alternatives </dc:title>
  <dc:creator>tiziana ohara</dc:creator>
  <cp:lastModifiedBy>tiziana ohara</cp:lastModifiedBy>
  <cp:revision>3</cp:revision>
  <dcterms:created xsi:type="dcterms:W3CDTF">2021-10-05T15:17:42Z</dcterms:created>
  <dcterms:modified xsi:type="dcterms:W3CDTF">2021-10-11T10:14:26Z</dcterms:modified>
</cp:coreProperties>
</file>