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319" r:id="rId3"/>
    <p:sldId id="316" r:id="rId4"/>
    <p:sldId id="309" r:id="rId5"/>
    <p:sldId id="310" r:id="rId6"/>
    <p:sldId id="323" r:id="rId7"/>
    <p:sldId id="327" r:id="rId8"/>
    <p:sldId id="295" r:id="rId9"/>
    <p:sldId id="317" r:id="rId10"/>
    <p:sldId id="257" r:id="rId11"/>
    <p:sldId id="308" r:id="rId12"/>
    <p:sldId id="259" r:id="rId13"/>
    <p:sldId id="283" r:id="rId14"/>
    <p:sldId id="300" r:id="rId15"/>
    <p:sldId id="296" r:id="rId16"/>
    <p:sldId id="298" r:id="rId17"/>
    <p:sldId id="302" r:id="rId18"/>
    <p:sldId id="301" r:id="rId19"/>
    <p:sldId id="314" r:id="rId20"/>
    <p:sldId id="276" r:id="rId21"/>
    <p:sldId id="297" r:id="rId22"/>
    <p:sldId id="328" r:id="rId23"/>
    <p:sldId id="299" r:id="rId2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59" autoAdjust="0"/>
    <p:restoredTop sz="86355" autoAdjust="0"/>
  </p:normalViewPr>
  <p:slideViewPr>
    <p:cSldViewPr snapToGrid="0">
      <p:cViewPr varScale="1">
        <p:scale>
          <a:sx n="64" d="100"/>
          <a:sy n="64" d="100"/>
        </p:scale>
        <p:origin x="180" y="72"/>
      </p:cViewPr>
      <p:guideLst>
        <p:guide orient="horz" pos="2160"/>
        <p:guide pos="3840"/>
      </p:guideLst>
    </p:cSldViewPr>
  </p:slideViewPr>
  <p:outlineViewPr>
    <p:cViewPr>
      <p:scale>
        <a:sx n="33" d="100"/>
        <a:sy n="33" d="100"/>
      </p:scale>
      <p:origin x="0" y="-355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8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3A84C51-912F-447E-926F-3DDB5FD0BFA1}" type="datetimeFigureOut">
              <a:rPr lang="en-IE" smtClean="0"/>
              <a:t>10/11/2020</a:t>
            </a:fld>
            <a:endParaRPr lang="en-IE"/>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4590F99-BB52-4852-B53E-77C052B69CF9}" type="slidenum">
              <a:rPr lang="en-IE" smtClean="0"/>
              <a:t>‹#›</a:t>
            </a:fld>
            <a:endParaRPr lang="en-IE"/>
          </a:p>
        </p:txBody>
      </p:sp>
    </p:spTree>
    <p:extLst>
      <p:ext uri="{BB962C8B-B14F-4D97-AF65-F5344CB8AC3E}">
        <p14:creationId xmlns:p14="http://schemas.microsoft.com/office/powerpoint/2010/main" val="395915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9FB6A6-C95F-4201-ABE4-E415A0DD458C}" type="datetimeFigureOut">
              <a:rPr lang="en-IE" smtClean="0"/>
              <a:t>10/11/2020</a:t>
            </a:fld>
            <a:endParaRPr lang="en-IE"/>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D3A854A-65A2-445A-BA0B-9135FA38D476}" type="slidenum">
              <a:rPr lang="en-IE" smtClean="0"/>
              <a:t>‹#›</a:t>
            </a:fld>
            <a:endParaRPr lang="en-IE"/>
          </a:p>
        </p:txBody>
      </p:sp>
    </p:spTree>
    <p:extLst>
      <p:ext uri="{BB962C8B-B14F-4D97-AF65-F5344CB8AC3E}">
        <p14:creationId xmlns:p14="http://schemas.microsoft.com/office/powerpoint/2010/main" val="375347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Great Care Coop is funded under the ESF  women’s entrepreneurship stream – MRCI applied for a funding to tackle labour market disadvantage experienced by Migrant own in care . </a:t>
            </a:r>
          </a:p>
          <a:p>
            <a:endParaRPr lang="en-IE" dirty="0"/>
          </a:p>
          <a:p>
            <a:r>
              <a:rPr lang="en-IE" dirty="0" smtClean="0"/>
              <a:t>We knew we had the skills, analysis and expertise to design a better model,  that </a:t>
            </a:r>
            <a:r>
              <a:rPr lang="en-IE" dirty="0" err="1" smtClean="0"/>
              <a:t>wasw</a:t>
            </a:r>
            <a:r>
              <a:rPr lang="en-IE" dirty="0" smtClean="0"/>
              <a:t> grounded in human rights and Equality framework. </a:t>
            </a:r>
          </a:p>
          <a:p>
            <a:endParaRPr lang="en-IE" dirty="0"/>
          </a:p>
          <a:p>
            <a:r>
              <a:rPr lang="en-IE" dirty="0" smtClean="0"/>
              <a:t>WE set up a working group of 8 skilled  women with MRCI and began the process of developing the worker owned social enterprise. </a:t>
            </a:r>
          </a:p>
          <a:p>
            <a:endParaRPr lang="en-IE" dirty="0"/>
          </a:p>
          <a:p>
            <a:r>
              <a:rPr lang="en-IE" dirty="0" smtClean="0"/>
              <a:t>New departure for MRCI – no experience, coming from community development background, but armed with commitment and determination and a strong </a:t>
            </a:r>
            <a:r>
              <a:rPr lang="en-IE" dirty="0" err="1" smtClean="0"/>
              <a:t>ivison</a:t>
            </a:r>
            <a:r>
              <a:rPr lang="en-IE" dirty="0" smtClean="0"/>
              <a:t> for a worker owned model. </a:t>
            </a:r>
          </a:p>
          <a:p>
            <a:endParaRPr lang="en-IE" dirty="0"/>
          </a:p>
          <a:p>
            <a:r>
              <a:rPr lang="en-IE" dirty="0" smtClean="0"/>
              <a:t>“ decades of  leadership and campaigning work, the working group had capacity to deliver, </a:t>
            </a:r>
            <a:r>
              <a:rPr lang="en-IE" dirty="0" err="1" smtClean="0"/>
              <a:t>powersharing</a:t>
            </a:r>
            <a:r>
              <a:rPr lang="en-IE" dirty="0" smtClean="0"/>
              <a:t> process. </a:t>
            </a:r>
          </a:p>
          <a:p>
            <a:r>
              <a:rPr lang="en-IE" dirty="0" err="1" smtClean="0"/>
              <a:t>Buurtzorg</a:t>
            </a:r>
            <a:r>
              <a:rPr lang="en-IE" dirty="0" smtClean="0"/>
              <a:t> + Home Care Worker </a:t>
            </a:r>
            <a:r>
              <a:rPr lang="en-IE" dirty="0" err="1" smtClean="0"/>
              <a:t>Assosication</a:t>
            </a:r>
            <a:r>
              <a:rPr lang="en-IE" dirty="0" smtClean="0"/>
              <a:t> Bronx. </a:t>
            </a:r>
            <a:endParaRPr lang="en-IE" dirty="0"/>
          </a:p>
        </p:txBody>
      </p:sp>
      <p:sp>
        <p:nvSpPr>
          <p:cNvPr id="4" name="Slide Number Placeholder 3"/>
          <p:cNvSpPr>
            <a:spLocks noGrp="1"/>
          </p:cNvSpPr>
          <p:nvPr>
            <p:ph type="sldNum" sz="quarter" idx="10"/>
          </p:nvPr>
        </p:nvSpPr>
        <p:spPr/>
        <p:txBody>
          <a:bodyPr/>
          <a:lstStyle/>
          <a:p>
            <a:fld id="{7D3A854A-65A2-445A-BA0B-9135FA38D476}" type="slidenum">
              <a:rPr lang="en-IE" smtClean="0"/>
              <a:t>1</a:t>
            </a:fld>
            <a:endParaRPr lang="en-IE"/>
          </a:p>
        </p:txBody>
      </p:sp>
    </p:spTree>
    <p:extLst>
      <p:ext uri="{BB962C8B-B14F-4D97-AF65-F5344CB8AC3E}">
        <p14:creationId xmlns:p14="http://schemas.microsoft.com/office/powerpoint/2010/main" val="60075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1208616" y="3537347"/>
            <a:ext cx="6646333" cy="3350419"/>
          </a:xfrm>
          <a:prstGeom prst="rect">
            <a:avLst/>
          </a:prstGeom>
        </p:spPr>
        <p:txBody>
          <a:bodyPr wrap="square"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2049463" y="558800"/>
            <a:ext cx="4964112" cy="2792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32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67459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First of its Kind</a:t>
            </a:r>
          </a:p>
          <a:p>
            <a:r>
              <a:rPr lang="en-IE" dirty="0" smtClean="0"/>
              <a:t>Underpinned by Community Development model, empowerment, participation, collective action</a:t>
            </a:r>
          </a:p>
          <a:p>
            <a:r>
              <a:rPr lang="en-IE" dirty="0" smtClean="0"/>
              <a:t>Walking the walk with Carers 18 years</a:t>
            </a:r>
          </a:p>
          <a:p>
            <a:r>
              <a:rPr lang="en-IE" dirty="0" smtClean="0"/>
              <a:t>Advocacy + Equitable Business Model = Real Impact</a:t>
            </a:r>
          </a:p>
          <a:p>
            <a:endParaRPr lang="en-IE" dirty="0"/>
          </a:p>
        </p:txBody>
      </p:sp>
      <p:sp>
        <p:nvSpPr>
          <p:cNvPr id="4" name="Slide Number Placeholder 3"/>
          <p:cNvSpPr>
            <a:spLocks noGrp="1"/>
          </p:cNvSpPr>
          <p:nvPr>
            <p:ph type="sldNum" sz="quarter" idx="10"/>
          </p:nvPr>
        </p:nvSpPr>
        <p:spPr/>
        <p:txBody>
          <a:bodyPr/>
          <a:lstStyle/>
          <a:p>
            <a:fld id="{3B6C8334-F98A-4D3A-B33D-204C15F537D4}" type="slidenum">
              <a:rPr lang="en-IE" smtClean="0"/>
              <a:t>2</a:t>
            </a:fld>
            <a:endParaRPr lang="en-IE"/>
          </a:p>
        </p:txBody>
      </p:sp>
    </p:spTree>
    <p:extLst>
      <p:ext uri="{BB962C8B-B14F-4D97-AF65-F5344CB8AC3E}">
        <p14:creationId xmlns:p14="http://schemas.microsoft.com/office/powerpoint/2010/main" val="360975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Aoife: this is the state</a:t>
            </a:r>
            <a:r>
              <a:rPr lang="en-IE" baseline="0" dirty="0" smtClean="0"/>
              <a:t> of play in home care today – It is a growth sector with large profits, but the system is broken and failing clients, families and carers, there are over 8000 on HSE waiting lists,  and there is growing unmet need in the community and carers are burning out fast. </a:t>
            </a:r>
            <a:endParaRPr lang="en-IE" dirty="0" smtClean="0"/>
          </a:p>
        </p:txBody>
      </p:sp>
      <p:sp>
        <p:nvSpPr>
          <p:cNvPr id="4" name="Slide Number Placeholder 3"/>
          <p:cNvSpPr>
            <a:spLocks noGrp="1"/>
          </p:cNvSpPr>
          <p:nvPr>
            <p:ph type="sldNum" sz="quarter" idx="10"/>
          </p:nvPr>
        </p:nvSpPr>
        <p:spPr/>
        <p:txBody>
          <a:bodyPr/>
          <a:lstStyle/>
          <a:p>
            <a:fld id="{3B6C8334-F98A-4D3A-B33D-204C15F537D4}" type="slidenum">
              <a:rPr lang="en-IE" smtClean="0"/>
              <a:t>4</a:t>
            </a:fld>
            <a:endParaRPr lang="en-IE"/>
          </a:p>
        </p:txBody>
      </p:sp>
    </p:spTree>
    <p:extLst>
      <p:ext uri="{BB962C8B-B14F-4D97-AF65-F5344CB8AC3E}">
        <p14:creationId xmlns:p14="http://schemas.microsoft.com/office/powerpoint/2010/main" val="358159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 paradigm shift</a:t>
            </a:r>
            <a:endParaRPr lang="en-IE" dirty="0"/>
          </a:p>
        </p:txBody>
      </p:sp>
      <p:sp>
        <p:nvSpPr>
          <p:cNvPr id="4" name="Slide Number Placeholder 3"/>
          <p:cNvSpPr>
            <a:spLocks noGrp="1"/>
          </p:cNvSpPr>
          <p:nvPr>
            <p:ph type="sldNum" sz="quarter" idx="10"/>
          </p:nvPr>
        </p:nvSpPr>
        <p:spPr/>
        <p:txBody>
          <a:bodyPr/>
          <a:lstStyle/>
          <a:p>
            <a:fld id="{3B6C8334-F98A-4D3A-B33D-204C15F537D4}" type="slidenum">
              <a:rPr lang="en-IE" smtClean="0"/>
              <a:t>5</a:t>
            </a:fld>
            <a:endParaRPr lang="en-IE"/>
          </a:p>
        </p:txBody>
      </p:sp>
    </p:spTree>
    <p:extLst>
      <p:ext uri="{BB962C8B-B14F-4D97-AF65-F5344CB8AC3E}">
        <p14:creationId xmlns:p14="http://schemas.microsoft.com/office/powerpoint/2010/main" val="35388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cd84f7a6_0_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cd84f7a6_0_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72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GCC is a paradigm shift. It is pro workers, pro migrant, pro migrant and pro care. It flips the current model of care on its head to  provide a new model </a:t>
            </a:r>
            <a:r>
              <a:rPr lang="en-IE" dirty="0" err="1" smtClean="0"/>
              <a:t>af</a:t>
            </a:r>
            <a:r>
              <a:rPr lang="en-IE" dirty="0" smtClean="0"/>
              <a:t> employment and care provision that is grounded in a human rights and equality framework. </a:t>
            </a:r>
            <a:endParaRPr lang="en-IE" dirty="0"/>
          </a:p>
        </p:txBody>
      </p:sp>
      <p:sp>
        <p:nvSpPr>
          <p:cNvPr id="4" name="Slide Number Placeholder 3"/>
          <p:cNvSpPr>
            <a:spLocks noGrp="1"/>
          </p:cNvSpPr>
          <p:nvPr>
            <p:ph type="sldNum" sz="quarter" idx="10"/>
          </p:nvPr>
        </p:nvSpPr>
        <p:spPr/>
        <p:txBody>
          <a:bodyPr/>
          <a:lstStyle/>
          <a:p>
            <a:fld id="{7D3A854A-65A2-445A-BA0B-9135FA38D476}" type="slidenum">
              <a:rPr lang="en-IE" smtClean="0"/>
              <a:t>8</a:t>
            </a:fld>
            <a:endParaRPr lang="en-IE"/>
          </a:p>
        </p:txBody>
      </p:sp>
    </p:spTree>
    <p:extLst>
      <p:ext uri="{BB962C8B-B14F-4D97-AF65-F5344CB8AC3E}">
        <p14:creationId xmlns:p14="http://schemas.microsoft.com/office/powerpoint/2010/main" val="100995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D3A854A-65A2-445A-BA0B-9135FA38D476}" type="slidenum">
              <a:rPr lang="en-IE" smtClean="0"/>
              <a:t>10</a:t>
            </a:fld>
            <a:endParaRPr lang="en-IE"/>
          </a:p>
        </p:txBody>
      </p:sp>
    </p:spTree>
    <p:extLst>
      <p:ext uri="{BB962C8B-B14F-4D97-AF65-F5344CB8AC3E}">
        <p14:creationId xmlns:p14="http://schemas.microsoft.com/office/powerpoint/2010/main" val="359554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D3A854A-65A2-445A-BA0B-9135FA38D476}" type="slidenum">
              <a:rPr lang="en-IE" smtClean="0"/>
              <a:t>11</a:t>
            </a:fld>
            <a:endParaRPr lang="en-IE"/>
          </a:p>
        </p:txBody>
      </p:sp>
    </p:spTree>
    <p:extLst>
      <p:ext uri="{BB962C8B-B14F-4D97-AF65-F5344CB8AC3E}">
        <p14:creationId xmlns:p14="http://schemas.microsoft.com/office/powerpoint/2010/main" val="315439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nurses and care givers work to enable clients to look after</a:t>
            </a:r>
            <a:r>
              <a:rPr lang="en-US" baseline="0" dirty="0"/>
              <a:t> themselves more </a:t>
            </a:r>
            <a:r>
              <a:rPr lang="en-US" baseline="0" dirty="0" err="1"/>
              <a:t>effectivey</a:t>
            </a:r>
            <a:r>
              <a:rPr lang="en-US" baseline="0" dirty="0"/>
              <a:t>. This helps to reduce dependency and build confidence, as well as </a:t>
            </a:r>
            <a:r>
              <a:rPr lang="en-US" baseline="0" dirty="0" err="1"/>
              <a:t>areducing</a:t>
            </a:r>
            <a:r>
              <a:rPr lang="en-US" baseline="0" dirty="0"/>
              <a:t> the number of hours of professional care required, which also reduces costs.</a:t>
            </a:r>
          </a:p>
          <a:p>
            <a:r>
              <a:rPr lang="en-US" baseline="0" dirty="0" err="1"/>
              <a:t>Buurtzorg</a:t>
            </a:r>
            <a:r>
              <a:rPr lang="en-US" baseline="0" dirty="0"/>
              <a:t> nurses don’t do things </a:t>
            </a:r>
            <a:r>
              <a:rPr lang="en-US" b="1" baseline="0" dirty="0"/>
              <a:t>for</a:t>
            </a:r>
            <a:r>
              <a:rPr lang="en-US" baseline="0" dirty="0"/>
              <a:t> people if they can help them to do those things for themselves. But they do things for their clients if necessary and to create better conditions for them to care for themselves. </a:t>
            </a:r>
          </a:p>
          <a:p>
            <a:r>
              <a:rPr lang="en-US" baseline="0" dirty="0"/>
              <a:t>So, for example, spending an hour helping a client learn how to administer his own insulin is an hour very well spent because it means many quarters of an hour will be saved later and the client is then more empowered.</a:t>
            </a:r>
          </a:p>
          <a:p>
            <a:endParaRPr lang="en-US" baseline="0" dirty="0"/>
          </a:p>
        </p:txBody>
      </p:sp>
      <p:sp>
        <p:nvSpPr>
          <p:cNvPr id="4" name="Slide Number Placeholder 3"/>
          <p:cNvSpPr>
            <a:spLocks noGrp="1"/>
          </p:cNvSpPr>
          <p:nvPr>
            <p:ph type="sldNum" sz="quarter" idx="10"/>
          </p:nvPr>
        </p:nvSpPr>
        <p:spPr/>
        <p:txBody>
          <a:bodyPr/>
          <a:lstStyle/>
          <a:p>
            <a:pPr>
              <a:defRPr/>
            </a:pPr>
            <a:fld id="{1E6DA659-2C3F-4C3C-9BD0-710E16DEB01B}" type="slidenum">
              <a:rPr lang="en-US" smtClean="0"/>
              <a:pPr>
                <a:defRPr/>
              </a:pPr>
              <a:t>12</a:t>
            </a:fld>
            <a:endParaRPr lang="en-US"/>
          </a:p>
        </p:txBody>
      </p:sp>
    </p:spTree>
    <p:extLst>
      <p:ext uri="{BB962C8B-B14F-4D97-AF65-F5344CB8AC3E}">
        <p14:creationId xmlns:p14="http://schemas.microsoft.com/office/powerpoint/2010/main" val="1858807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player.vimeo.com/video/440694325?title=0&amp;byline=0&amp;portrait=0"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www.tgcc.i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27000"/>
          </a:schemeClr>
        </a:solid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duotone>
              <a:prstClr val="black"/>
              <a:schemeClr val="accent5">
                <a:tint val="45000"/>
                <a:satMod val="400000"/>
              </a:schemeClr>
            </a:duotone>
          </a:blip>
          <a:stretch>
            <a:fillRect/>
          </a:stretch>
        </p:blipFill>
        <p:spPr bwMode="gray">
          <a:xfrm rot="5400000">
            <a:off x="2671373" y="-2963166"/>
            <a:ext cx="6858002" cy="12784335"/>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2929" y="5033150"/>
            <a:ext cx="1063974" cy="136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922" y="5615634"/>
            <a:ext cx="6068272" cy="72400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985" y="2072154"/>
            <a:ext cx="9322935" cy="3314458"/>
          </a:xfrm>
          <a:prstGeom prst="rect">
            <a:avLst/>
          </a:prstGeom>
        </p:spPr>
      </p:pic>
      <p:sp>
        <p:nvSpPr>
          <p:cNvPr id="2" name="TextBox 1"/>
          <p:cNvSpPr txBox="1"/>
          <p:nvPr/>
        </p:nvSpPr>
        <p:spPr>
          <a:xfrm>
            <a:off x="729842" y="629174"/>
            <a:ext cx="10561740" cy="1200329"/>
          </a:xfrm>
          <a:prstGeom prst="rect">
            <a:avLst/>
          </a:prstGeom>
          <a:noFill/>
        </p:spPr>
        <p:txBody>
          <a:bodyPr wrap="square" rtlCol="0">
            <a:spAutoFit/>
          </a:bodyPr>
          <a:lstStyle/>
          <a:p>
            <a:pPr algn="ctr"/>
            <a:r>
              <a:rPr lang="en-GB" sz="3600" b="1" dirty="0" smtClean="0">
                <a:solidFill>
                  <a:schemeClr val="bg1"/>
                </a:solidFill>
              </a:rPr>
              <a:t>Ireland’s first Migrant-Led Care Workers Cooperative</a:t>
            </a:r>
            <a:endParaRPr lang="en-IE" sz="3600" b="1" dirty="0">
              <a:solidFill>
                <a:schemeClr val="bg1"/>
              </a:solidFill>
            </a:endParaRPr>
          </a:p>
        </p:txBody>
      </p:sp>
    </p:spTree>
    <p:extLst>
      <p:ext uri="{BB962C8B-B14F-4D97-AF65-F5344CB8AC3E}">
        <p14:creationId xmlns:p14="http://schemas.microsoft.com/office/powerpoint/2010/main" val="294456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14dc617e-82d3-4b96-9843-b7c60851bbe3@mrci-s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674" y="1814621"/>
            <a:ext cx="4457390" cy="44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1166" y="715484"/>
            <a:ext cx="8761413" cy="706964"/>
          </a:xfrm>
        </p:spPr>
        <p:txBody>
          <a:bodyPr/>
          <a:lstStyle/>
          <a:p>
            <a:r>
              <a:rPr lang="en-IE" dirty="0" smtClean="0"/>
              <a:t>Our Model</a:t>
            </a:r>
            <a:r>
              <a:rPr lang="en-IE" dirty="0" smtClean="0"/>
              <a:t>:</a:t>
            </a:r>
            <a:r>
              <a:rPr lang="en-IE" dirty="0" smtClean="0"/>
              <a:t/>
            </a:r>
            <a:br>
              <a:rPr lang="en-IE" dirty="0" smtClean="0"/>
            </a:br>
            <a:endParaRPr lang="en-IE"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8915" y="140734"/>
            <a:ext cx="2285581" cy="812562"/>
          </a:xfrm>
          <a:prstGeom prst="rect">
            <a:avLst/>
          </a:prstGeom>
        </p:spPr>
      </p:pic>
      <p:pic>
        <p:nvPicPr>
          <p:cNvPr id="8" name="Picture 7"/>
          <p:cNvPicPr>
            <a:picLocks noChangeAspect="1"/>
          </p:cNvPicPr>
          <p:nvPr/>
        </p:nvPicPr>
        <p:blipFill>
          <a:blip r:embed="rId5"/>
          <a:stretch>
            <a:fillRect/>
          </a:stretch>
        </p:blipFill>
        <p:spPr>
          <a:xfrm>
            <a:off x="6620009" y="3334018"/>
            <a:ext cx="4000500" cy="1143000"/>
          </a:xfrm>
          <a:prstGeom prst="rect">
            <a:avLst/>
          </a:prstGeom>
        </p:spPr>
      </p:pic>
    </p:spTree>
    <p:extLst>
      <p:ext uri="{BB962C8B-B14F-4D97-AF65-F5344CB8AC3E}">
        <p14:creationId xmlns:p14="http://schemas.microsoft.com/office/powerpoint/2010/main" val="173862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999"/>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3918" y="2420471"/>
            <a:ext cx="7355541" cy="1323439"/>
          </a:xfrm>
          <a:prstGeom prst="rect">
            <a:avLst/>
          </a:prstGeom>
          <a:noFill/>
        </p:spPr>
        <p:txBody>
          <a:bodyPr wrap="square" rtlCol="0">
            <a:spAutoFit/>
          </a:bodyPr>
          <a:lstStyle/>
          <a:p>
            <a:r>
              <a:rPr lang="en-IE" sz="4000" dirty="0" smtClean="0">
                <a:solidFill>
                  <a:schemeClr val="bg1"/>
                </a:solidFill>
              </a:rPr>
              <a:t>What’s so great about a home care workers co-op?</a:t>
            </a:r>
            <a:endParaRPr lang="en-IE" sz="4000" dirty="0">
              <a:solidFill>
                <a:schemeClr val="bg1"/>
              </a:solidFill>
            </a:endParaRPr>
          </a:p>
        </p:txBody>
      </p:sp>
      <p:sp>
        <p:nvSpPr>
          <p:cNvPr id="3" name="Rectangle 2"/>
          <p:cNvSpPr/>
          <p:nvPr/>
        </p:nvSpPr>
        <p:spPr>
          <a:xfrm>
            <a:off x="656822" y="982375"/>
            <a:ext cx="9556124" cy="5632311"/>
          </a:xfrm>
          <a:prstGeom prst="rect">
            <a:avLst/>
          </a:prstGeom>
        </p:spPr>
        <p:txBody>
          <a:bodyPr wrap="square">
            <a:spAutoFit/>
          </a:bodyPr>
          <a:lstStyle/>
          <a:p>
            <a:pPr marL="342900" indent="-342900">
              <a:buFont typeface="Wingdings" panose="05000000000000000000" pitchFamily="2" charset="2"/>
              <a:buChar char="ü"/>
            </a:pPr>
            <a:r>
              <a:rPr lang="en-IE" sz="2000" b="1" dirty="0" smtClean="0">
                <a:latin typeface="Calibri" panose="020F0502020204030204" pitchFamily="34" charset="0"/>
                <a:cs typeface="Calibri" panose="020F0502020204030204" pitchFamily="34" charset="0"/>
              </a:rPr>
              <a:t>Carers own the co-op, get a vote in business-related decisions, have better pay, conditions and benefits, making happy carers. </a:t>
            </a:r>
          </a:p>
          <a:p>
            <a:pPr marL="342900" indent="-342900">
              <a:buFont typeface="Wingdings" panose="05000000000000000000" pitchFamily="2" charset="2"/>
              <a:buChar char="ü"/>
            </a:pPr>
            <a:endParaRPr lang="en-IE" sz="2000" b="1"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IE" sz="2000" b="1" dirty="0" smtClean="0">
                <a:latin typeface="Calibri" panose="020F0502020204030204" pitchFamily="34" charset="0"/>
                <a:cs typeface="Calibri" panose="020F0502020204030204" pitchFamily="34" charset="0"/>
              </a:rPr>
              <a:t>The team all live and work locally. We know the community and services to help keep clients connected. </a:t>
            </a:r>
          </a:p>
          <a:p>
            <a:pPr marL="342900" indent="-342900">
              <a:buFont typeface="Wingdings" panose="05000000000000000000" pitchFamily="2" charset="2"/>
              <a:buChar char="ü"/>
            </a:pPr>
            <a:endParaRPr lang="en-IE" sz="2000" b="1"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IE" sz="2000" b="1" dirty="0" smtClean="0">
                <a:latin typeface="Calibri" panose="020F0502020204030204" pitchFamily="34" charset="0"/>
                <a:cs typeface="Calibri" panose="020F0502020204030204" pitchFamily="34" charset="0"/>
              </a:rPr>
              <a:t>Clients have direct lines of communication with us. When our clients voice concern or feedback to us, that feedback can have immediate impact on how we operate and grow. </a:t>
            </a:r>
          </a:p>
          <a:p>
            <a:pPr marL="342900" indent="-342900">
              <a:buFont typeface="Wingdings" panose="05000000000000000000" pitchFamily="2" charset="2"/>
              <a:buChar char="ü"/>
            </a:pPr>
            <a:endParaRPr lang="en-IE" sz="2000" b="1"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IE" sz="2000" b="1" dirty="0" smtClean="0">
                <a:latin typeface="Calibri" panose="020F0502020204030204" pitchFamily="34" charset="0"/>
                <a:cs typeface="Calibri" panose="020F0502020204030204" pitchFamily="34" charset="0"/>
              </a:rPr>
              <a:t>Our clients make up a lot of the culture and heart of our cooperative in the same way as the caregivers. </a:t>
            </a:r>
          </a:p>
          <a:p>
            <a:pPr marL="342900" indent="-342900">
              <a:buFont typeface="Wingdings" panose="05000000000000000000" pitchFamily="2" charset="2"/>
              <a:buChar char="ü"/>
            </a:pPr>
            <a:endParaRPr lang="en-IE" sz="2000" b="1"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IE" sz="2000" b="1" dirty="0" smtClean="0">
                <a:latin typeface="Calibri" panose="020F0502020204030204" pitchFamily="34" charset="0"/>
                <a:cs typeface="Calibri" panose="020F0502020204030204" pitchFamily="34" charset="0"/>
              </a:rPr>
              <a:t>We firmly believe that the people who own and control care organisations should be the people who give care and use care. </a:t>
            </a:r>
          </a:p>
          <a:p>
            <a:pPr marL="342900" indent="-342900">
              <a:buFont typeface="Wingdings" panose="05000000000000000000" pitchFamily="2" charset="2"/>
              <a:buChar char="ü"/>
            </a:pPr>
            <a:endParaRPr lang="en-IE" sz="2000" b="1"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IE" sz="2000" b="1" dirty="0" smtClean="0">
                <a:latin typeface="Calibri" panose="020F0502020204030204" pitchFamily="34" charset="0"/>
                <a:cs typeface="Calibri" panose="020F0502020204030204" pitchFamily="34" charset="0"/>
              </a:rPr>
              <a:t>We are a not for profit. All profit is reinvested into improving care, training and education.</a:t>
            </a:r>
            <a:endParaRPr lang="en-IE" sz="2000" b="1" dirty="0">
              <a:latin typeface="Calibri" panose="020F0502020204030204" pitchFamily="34" charset="0"/>
              <a:cs typeface="Calibri" panose="020F0502020204030204" pitchFamily="34" charset="0"/>
            </a:endParaRPr>
          </a:p>
        </p:txBody>
      </p:sp>
      <p:sp>
        <p:nvSpPr>
          <p:cNvPr id="4" name="TextBox 3"/>
          <p:cNvSpPr txBox="1"/>
          <p:nvPr/>
        </p:nvSpPr>
        <p:spPr>
          <a:xfrm>
            <a:off x="837127" y="141668"/>
            <a:ext cx="4327301" cy="646331"/>
          </a:xfrm>
          <a:prstGeom prst="rect">
            <a:avLst/>
          </a:prstGeom>
          <a:noFill/>
        </p:spPr>
        <p:txBody>
          <a:bodyPr wrap="square" rtlCol="0">
            <a:spAutoFit/>
          </a:bodyPr>
          <a:lstStyle/>
          <a:p>
            <a:r>
              <a:rPr lang="en-IE" sz="3600" b="1" dirty="0" smtClean="0"/>
              <a:t>Benefits</a:t>
            </a:r>
            <a:endParaRPr lang="en-IE"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052" y="169813"/>
            <a:ext cx="2285581" cy="812562"/>
          </a:xfrm>
          <a:prstGeom prst="rect">
            <a:avLst/>
          </a:prstGeom>
        </p:spPr>
      </p:pic>
    </p:spTree>
    <p:extLst>
      <p:ext uri="{BB962C8B-B14F-4D97-AF65-F5344CB8AC3E}">
        <p14:creationId xmlns:p14="http://schemas.microsoft.com/office/powerpoint/2010/main" val="3681233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1B1751AC-F638-46CA-81E4-14628A8BF996}"/>
              </a:ext>
            </a:extLst>
          </p:cNvPr>
          <p:cNvSpPr>
            <a:spLocks noGrp="1"/>
          </p:cNvSpPr>
          <p:nvPr>
            <p:ph type="title"/>
          </p:nvPr>
        </p:nvSpPr>
        <p:spPr>
          <a:xfrm>
            <a:off x="1017432" y="973668"/>
            <a:ext cx="8898936" cy="996800"/>
          </a:xfrm>
        </p:spPr>
        <p:txBody>
          <a:bodyPr/>
          <a:lstStyle/>
          <a:p>
            <a:r>
              <a:rPr lang="en-GB" dirty="0" smtClean="0"/>
              <a:t/>
            </a:r>
            <a:br>
              <a:rPr lang="en-GB" dirty="0" smtClean="0"/>
            </a:br>
            <a:r>
              <a:rPr lang="en-GB" dirty="0" smtClean="0"/>
              <a:t>More </a:t>
            </a:r>
            <a:r>
              <a:rPr lang="en-GB" dirty="0"/>
              <a:t>F</a:t>
            </a:r>
            <a:r>
              <a:rPr lang="en-GB" dirty="0" smtClean="0"/>
              <a:t>reedom </a:t>
            </a:r>
            <a:r>
              <a:rPr lang="en-GB" dirty="0"/>
              <a:t>and R</a:t>
            </a:r>
            <a:r>
              <a:rPr lang="en-GB" dirty="0" smtClean="0"/>
              <a:t>esponsibility</a:t>
            </a:r>
            <a:endParaRPr lang="en-GB" dirty="0"/>
          </a:p>
        </p:txBody>
      </p:sp>
      <p:pic>
        <p:nvPicPr>
          <p:cNvPr id="3" name="Picture 2"/>
          <p:cNvPicPr>
            <a:picLocks noChangeAspect="1"/>
          </p:cNvPicPr>
          <p:nvPr/>
        </p:nvPicPr>
        <p:blipFill>
          <a:blip r:embed="rId3"/>
          <a:stretch>
            <a:fillRect/>
          </a:stretch>
        </p:blipFill>
        <p:spPr>
          <a:xfrm>
            <a:off x="9686266" y="156733"/>
            <a:ext cx="2286198" cy="816935"/>
          </a:xfrm>
          <a:prstGeom prst="rect">
            <a:avLst/>
          </a:prstGeom>
        </p:spPr>
      </p:pic>
      <p:pic>
        <p:nvPicPr>
          <p:cNvPr id="4" name="Picture 3"/>
          <p:cNvPicPr>
            <a:picLocks noChangeAspect="1"/>
          </p:cNvPicPr>
          <p:nvPr/>
        </p:nvPicPr>
        <p:blipFill>
          <a:blip r:embed="rId4"/>
          <a:stretch>
            <a:fillRect/>
          </a:stretch>
        </p:blipFill>
        <p:spPr>
          <a:xfrm>
            <a:off x="2248021" y="2601196"/>
            <a:ext cx="4899352" cy="2576111"/>
          </a:xfrm>
          <a:prstGeom prst="rect">
            <a:avLst/>
          </a:prstGeom>
        </p:spPr>
      </p:pic>
    </p:spTree>
    <p:extLst>
      <p:ext uri="{BB962C8B-B14F-4D97-AF65-F5344CB8AC3E}">
        <p14:creationId xmlns:p14="http://schemas.microsoft.com/office/powerpoint/2010/main" val="5436807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128"/>
        <p:cNvGrpSpPr/>
        <p:nvPr/>
      </p:nvGrpSpPr>
      <p:grpSpPr>
        <a:xfrm>
          <a:off x="0" y="0"/>
          <a:ext cx="0" cy="0"/>
          <a:chOff x="0" y="0"/>
          <a:chExt cx="0" cy="0"/>
        </a:xfrm>
      </p:grpSpPr>
      <p:pic>
        <p:nvPicPr>
          <p:cNvPr id="5" name="Shape 124">
            <a:extLst>
              <a:ext uri="{FF2B5EF4-FFF2-40B4-BE49-F238E27FC236}">
                <a16:creationId xmlns="" xmlns:a16="http://schemas.microsoft.com/office/drawing/2014/main" id="{79778FD8-2EEF-4D82-B0C8-F4B828D8985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119" y="2357820"/>
            <a:ext cx="4876722" cy="3882032"/>
          </a:xfrm>
          <a:prstGeom prst="rect">
            <a:avLst/>
          </a:prstGeom>
          <a:noFill/>
          <a:ln>
            <a:noFill/>
          </a:ln>
        </p:spPr>
      </p:pic>
      <p:sp>
        <p:nvSpPr>
          <p:cNvPr id="3" name="Title 2">
            <a:extLst>
              <a:ext uri="{FF2B5EF4-FFF2-40B4-BE49-F238E27FC236}">
                <a16:creationId xmlns="" xmlns:a16="http://schemas.microsoft.com/office/drawing/2014/main" id="{A79651FC-C8A4-4FA8-8358-820ADA900128}"/>
              </a:ext>
            </a:extLst>
          </p:cNvPr>
          <p:cNvSpPr>
            <a:spLocks noGrp="1"/>
          </p:cNvSpPr>
          <p:nvPr>
            <p:ph type="title"/>
          </p:nvPr>
        </p:nvSpPr>
        <p:spPr>
          <a:xfrm>
            <a:off x="2071688" y="704850"/>
            <a:ext cx="8048625" cy="1168262"/>
          </a:xfrm>
        </p:spPr>
        <p:txBody>
          <a:bodyPr>
            <a:normAutofit/>
          </a:bodyPr>
          <a:lstStyle/>
          <a:p>
            <a:pPr algn="ctr"/>
            <a:r>
              <a:rPr lang="en-GB" dirty="0"/>
              <a:t>The </a:t>
            </a:r>
            <a:r>
              <a:rPr lang="en-GB" dirty="0" smtClean="0"/>
              <a:t>Networked </a:t>
            </a:r>
            <a:r>
              <a:rPr lang="en-GB" dirty="0"/>
              <a:t>O</a:t>
            </a:r>
            <a:r>
              <a:rPr lang="en-GB" dirty="0" smtClean="0"/>
              <a:t>rganisation</a:t>
            </a:r>
            <a:endParaRPr lang="en-GB" dirty="0"/>
          </a:p>
        </p:txBody>
      </p:sp>
      <p:pic>
        <p:nvPicPr>
          <p:cNvPr id="7" name="Shape 207">
            <a:extLst>
              <a:ext uri="{FF2B5EF4-FFF2-40B4-BE49-F238E27FC236}">
                <a16:creationId xmlns="" xmlns:a16="http://schemas.microsoft.com/office/drawing/2014/main" id="{F915348E-3316-9348-B4F7-9874E0D4514E}"/>
              </a:ext>
            </a:extLst>
          </p:cNvPr>
          <p:cNvPicPr preferRelativeResize="0"/>
          <p:nvPr/>
        </p:nvPicPr>
        <p:blipFill rotWithShape="1">
          <a:blip r:embed="rId4">
            <a:alphaModFix/>
          </a:blip>
          <a:srcRect/>
          <a:stretch/>
        </p:blipFill>
        <p:spPr>
          <a:xfrm>
            <a:off x="5930154" y="2357819"/>
            <a:ext cx="5190564" cy="3882032"/>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801" y="56216"/>
            <a:ext cx="2285581" cy="812562"/>
          </a:xfrm>
          <a:prstGeom prst="rect">
            <a:avLst/>
          </a:prstGeom>
        </p:spPr>
      </p:pic>
    </p:spTree>
    <p:extLst>
      <p:ext uri="{BB962C8B-B14F-4D97-AF65-F5344CB8AC3E}">
        <p14:creationId xmlns:p14="http://schemas.microsoft.com/office/powerpoint/2010/main" val="14227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524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154954" y="1680631"/>
            <a:ext cx="8761413" cy="2985497"/>
          </a:xfrm>
        </p:spPr>
        <p:txBody>
          <a:bodyPr/>
          <a:lstStyle/>
          <a:p>
            <a:pPr algn="ctr"/>
            <a:r>
              <a:rPr lang="en-IE" sz="4800" dirty="0" smtClean="0">
                <a:solidFill>
                  <a:schemeClr val="bg1"/>
                </a:solidFill>
              </a:rPr>
              <a:t>This is how we do it….</a:t>
            </a:r>
            <a:endParaRPr lang="en-IE" sz="4800" dirty="0">
              <a:solidFill>
                <a:schemeClr val="bg1"/>
              </a:solidFill>
            </a:endParaRPr>
          </a:p>
        </p:txBody>
      </p:sp>
    </p:spTree>
    <p:extLst>
      <p:ext uri="{BB962C8B-B14F-4D97-AF65-F5344CB8AC3E}">
        <p14:creationId xmlns:p14="http://schemas.microsoft.com/office/powerpoint/2010/main" val="371215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328067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3857624" cy="68580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880" y="-1"/>
            <a:ext cx="3857625"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5" y="-1"/>
            <a:ext cx="3857625" cy="6858000"/>
          </a:xfrm>
          <a:prstGeom prst="rect">
            <a:avLst/>
          </a:prstGeom>
        </p:spPr>
      </p:pic>
    </p:spTree>
    <p:extLst>
      <p:ext uri="{BB962C8B-B14F-4D97-AF65-F5344CB8AC3E}">
        <p14:creationId xmlns:p14="http://schemas.microsoft.com/office/powerpoint/2010/main" val="4105317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8611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11377161"/>
              </p:ext>
            </p:extLst>
          </p:nvPr>
        </p:nvGraphicFramePr>
        <p:xfrm>
          <a:off x="484093" y="-85430"/>
          <a:ext cx="5177119" cy="7091348"/>
        </p:xfrm>
        <a:graphic>
          <a:graphicData uri="http://schemas.openxmlformats.org/presentationml/2006/ole">
            <mc:AlternateContent xmlns:mc="http://schemas.openxmlformats.org/markup-compatibility/2006">
              <mc:Choice xmlns:v="urn:schemas-microsoft-com:vml" Requires="v">
                <p:oleObj spid="_x0000_s1060" name="Acrobat Document" r:id="rId3" imgW="4533676" imgH="6210188" progId="AcroExch.Document.DC">
                  <p:embed/>
                </p:oleObj>
              </mc:Choice>
              <mc:Fallback>
                <p:oleObj name="Acrobat Document" r:id="rId3" imgW="4533676" imgH="6210188" progId="AcroExch.Document.DC">
                  <p:embed/>
                  <p:pic>
                    <p:nvPicPr>
                      <p:cNvPr id="0" name=""/>
                      <p:cNvPicPr/>
                      <p:nvPr/>
                    </p:nvPicPr>
                    <p:blipFill>
                      <a:blip r:embed="rId4"/>
                      <a:stretch>
                        <a:fillRect/>
                      </a:stretch>
                    </p:blipFill>
                    <p:spPr>
                      <a:xfrm>
                        <a:off x="484093" y="-85430"/>
                        <a:ext cx="5177119" cy="709134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69575347"/>
              </p:ext>
            </p:extLst>
          </p:nvPr>
        </p:nvGraphicFramePr>
        <p:xfrm>
          <a:off x="6447536" y="-161112"/>
          <a:ext cx="5090039" cy="7019112"/>
        </p:xfrm>
        <a:graphic>
          <a:graphicData uri="http://schemas.openxmlformats.org/presentationml/2006/ole">
            <mc:AlternateContent xmlns:mc="http://schemas.openxmlformats.org/markup-compatibility/2006">
              <mc:Choice xmlns:v="urn:schemas-microsoft-com:vml" Requires="v">
                <p:oleObj spid="_x0000_s1061" name="Acrobat Document" r:id="rId5" imgW="6210188" imgH="8562751" progId="AcroExch.Document.DC">
                  <p:embed/>
                </p:oleObj>
              </mc:Choice>
              <mc:Fallback>
                <p:oleObj name="Acrobat Document" r:id="rId5" imgW="6210188" imgH="8562751" progId="AcroExch.Document.DC">
                  <p:embed/>
                  <p:pic>
                    <p:nvPicPr>
                      <p:cNvPr id="0" name=""/>
                      <p:cNvPicPr/>
                      <p:nvPr/>
                    </p:nvPicPr>
                    <p:blipFill>
                      <a:blip r:embed="rId6"/>
                      <a:stretch>
                        <a:fillRect/>
                      </a:stretch>
                    </p:blipFill>
                    <p:spPr>
                      <a:xfrm>
                        <a:off x="6447536" y="-161112"/>
                        <a:ext cx="5090039" cy="7019112"/>
                      </a:xfrm>
                      <a:prstGeom prst="rect">
                        <a:avLst/>
                      </a:prstGeom>
                    </p:spPr>
                  </p:pic>
                </p:oleObj>
              </mc:Fallback>
            </mc:AlternateContent>
          </a:graphicData>
        </a:graphic>
      </p:graphicFrame>
    </p:spTree>
    <p:extLst>
      <p:ext uri="{BB962C8B-B14F-4D97-AF65-F5344CB8AC3E}">
        <p14:creationId xmlns:p14="http://schemas.microsoft.com/office/powerpoint/2010/main" val="311852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578" y="-144917"/>
            <a:ext cx="11487955" cy="8615969"/>
          </a:xfrm>
          <a:prstGeom prst="rect">
            <a:avLst/>
          </a:prstGeom>
        </p:spPr>
      </p:pic>
    </p:spTree>
    <p:extLst>
      <p:ext uri="{BB962C8B-B14F-4D97-AF65-F5344CB8AC3E}">
        <p14:creationId xmlns:p14="http://schemas.microsoft.com/office/powerpoint/2010/main" val="4292512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704316"/>
          </a:xfrm>
          <a:prstGeom prst="rect">
            <a:avLst/>
          </a:prstGeom>
        </p:spPr>
      </p:pic>
    </p:spTree>
    <p:extLst>
      <p:ext uri="{BB962C8B-B14F-4D97-AF65-F5344CB8AC3E}">
        <p14:creationId xmlns:p14="http://schemas.microsoft.com/office/powerpoint/2010/main" val="3781526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160" y="29763"/>
            <a:ext cx="2285581" cy="812562"/>
          </a:xfrm>
          <a:prstGeom prst="rect">
            <a:avLst/>
          </a:prstGeom>
        </p:spPr>
      </p:pic>
      <p:sp>
        <p:nvSpPr>
          <p:cNvPr id="3" name="AutoShape 2" descr="https://files.slack.com/files-pri/T0CT6EJGY-FPUFHTPGQ/20191026_172510.jpg"/>
          <p:cNvSpPr>
            <a:spLocks noChangeAspect="1" noChangeArrowheads="1"/>
          </p:cNvSpPr>
          <p:nvPr/>
        </p:nvSpPr>
        <p:spPr bwMode="auto">
          <a:xfrm>
            <a:off x="155575" y="-144463"/>
            <a:ext cx="2148068" cy="21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5998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724980" y="-2724979"/>
            <a:ext cx="7007084" cy="12457043"/>
          </a:xfrm>
        </p:spPr>
      </p:pic>
    </p:spTree>
    <p:extLst>
      <p:ext uri="{BB962C8B-B14F-4D97-AF65-F5344CB8AC3E}">
        <p14:creationId xmlns:p14="http://schemas.microsoft.com/office/powerpoint/2010/main" val="253970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4" name="440694325"/>
          <p:cNvPicPr>
            <a:picLocks noRot="1" noChangeAspect="1"/>
          </p:cNvPicPr>
          <p:nvPr>
            <a:videoFile r:link="rId1"/>
          </p:nvPr>
        </p:nvPicPr>
        <p:blipFill>
          <a:blip r:embed="rId3"/>
          <a:stretch>
            <a:fillRect/>
          </a:stretch>
        </p:blipFill>
        <p:spPr>
          <a:xfrm>
            <a:off x="0" y="-57955"/>
            <a:ext cx="12295030" cy="69159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704" y="161106"/>
            <a:ext cx="2285581" cy="812562"/>
          </a:xfrm>
          <a:prstGeom prst="rect">
            <a:avLst/>
          </a:prstGeom>
        </p:spPr>
      </p:pic>
    </p:spTree>
    <p:extLst>
      <p:ext uri="{BB962C8B-B14F-4D97-AF65-F5344CB8AC3E}">
        <p14:creationId xmlns:p14="http://schemas.microsoft.com/office/powerpoint/2010/main" val="87506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951" y="649072"/>
            <a:ext cx="8825659" cy="3416300"/>
          </a:xfrm>
        </p:spPr>
        <p:txBody>
          <a:bodyPr>
            <a:normAutofit/>
          </a:bodyPr>
          <a:lstStyle/>
          <a:p>
            <a:pPr marL="0" indent="0" algn="ctr">
              <a:buNone/>
            </a:pPr>
            <a:r>
              <a:rPr lang="en-IE" sz="6000" dirty="0" smtClean="0">
                <a:solidFill>
                  <a:schemeClr val="bg1"/>
                </a:solidFill>
              </a:rPr>
              <a:t>#</a:t>
            </a:r>
            <a:r>
              <a:rPr lang="en-IE" sz="6000" dirty="0" err="1" smtClean="0">
                <a:solidFill>
                  <a:schemeClr val="bg1"/>
                </a:solidFill>
              </a:rPr>
              <a:t>CarersTogether</a:t>
            </a:r>
            <a:endParaRPr lang="en-IE" sz="6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704" y="161106"/>
            <a:ext cx="2285581" cy="812562"/>
          </a:xfrm>
          <a:prstGeom prst="rect">
            <a:avLst/>
          </a:prstGeom>
        </p:spPr>
      </p:pic>
      <p:sp>
        <p:nvSpPr>
          <p:cNvPr id="2" name="TextBox 1"/>
          <p:cNvSpPr txBox="1"/>
          <p:nvPr/>
        </p:nvSpPr>
        <p:spPr>
          <a:xfrm>
            <a:off x="1493949" y="4250028"/>
            <a:ext cx="4610637" cy="369332"/>
          </a:xfrm>
          <a:prstGeom prst="rect">
            <a:avLst/>
          </a:prstGeom>
          <a:noFill/>
        </p:spPr>
        <p:txBody>
          <a:bodyPr wrap="square" rtlCol="0">
            <a:spAutoFit/>
          </a:bodyPr>
          <a:lstStyle/>
          <a:p>
            <a:endParaRPr lang="en-IE" dirty="0"/>
          </a:p>
        </p:txBody>
      </p:sp>
      <p:sp>
        <p:nvSpPr>
          <p:cNvPr id="5" name="TextBox 4"/>
          <p:cNvSpPr txBox="1"/>
          <p:nvPr/>
        </p:nvSpPr>
        <p:spPr>
          <a:xfrm>
            <a:off x="2554127" y="2172546"/>
            <a:ext cx="4481848" cy="3108543"/>
          </a:xfrm>
          <a:prstGeom prst="rect">
            <a:avLst/>
          </a:prstGeom>
          <a:noFill/>
        </p:spPr>
        <p:txBody>
          <a:bodyPr wrap="square" rtlCol="0">
            <a:spAutoFit/>
          </a:bodyPr>
          <a:lstStyle/>
          <a:p>
            <a:endParaRPr lang="en-IE" b="1" dirty="0">
              <a:solidFill>
                <a:schemeClr val="bg1"/>
              </a:solidFill>
            </a:endParaRPr>
          </a:p>
          <a:p>
            <a:r>
              <a:rPr lang="en-IE" sz="4400" b="1" dirty="0" smtClean="0">
                <a:solidFill>
                  <a:schemeClr val="bg1"/>
                </a:solidFill>
                <a:hlinkClick r:id="rId3"/>
              </a:rPr>
              <a:t>www.tgcc.ie</a:t>
            </a:r>
            <a:endParaRPr lang="en-IE" sz="4400" b="1" dirty="0">
              <a:solidFill>
                <a:schemeClr val="bg1"/>
              </a:solidFill>
            </a:endParaRPr>
          </a:p>
          <a:p>
            <a:r>
              <a:rPr lang="en-IE" sz="4400" b="1" dirty="0" smtClean="0">
                <a:solidFill>
                  <a:schemeClr val="bg1"/>
                </a:solidFill>
              </a:rPr>
              <a:t>info@tgcc.ie</a:t>
            </a:r>
            <a:endParaRPr lang="en-IE" sz="4400" b="1" dirty="0">
              <a:solidFill>
                <a:schemeClr val="bg1"/>
              </a:solidFill>
            </a:endParaRPr>
          </a:p>
          <a:p>
            <a:r>
              <a:rPr lang="en-IE" b="1" dirty="0">
                <a:solidFill>
                  <a:schemeClr val="bg1"/>
                </a:solidFill>
              </a:rPr>
              <a:t>@</a:t>
            </a:r>
            <a:r>
              <a:rPr lang="en-IE" b="1" dirty="0" err="1">
                <a:solidFill>
                  <a:schemeClr val="bg1"/>
                </a:solidFill>
              </a:rPr>
              <a:t>GreatCareCoop</a:t>
            </a:r>
            <a:endParaRPr lang="en-IE" b="1" dirty="0">
              <a:solidFill>
                <a:schemeClr val="bg1"/>
              </a:solidFill>
            </a:endParaRPr>
          </a:p>
          <a:p>
            <a:endParaRPr lang="en-IE" b="1" dirty="0">
              <a:solidFill>
                <a:schemeClr val="bg1"/>
              </a:solidFill>
            </a:endParaRPr>
          </a:p>
          <a:p>
            <a:r>
              <a:rPr lang="en-IE" b="1" dirty="0">
                <a:solidFill>
                  <a:schemeClr val="bg1"/>
                </a:solidFill>
              </a:rPr>
              <a:t> @</a:t>
            </a:r>
            <a:r>
              <a:rPr lang="en-IE" b="1" dirty="0" err="1">
                <a:solidFill>
                  <a:schemeClr val="bg1"/>
                </a:solidFill>
              </a:rPr>
              <a:t>GreatCare</a:t>
            </a:r>
            <a:endParaRPr lang="en-IE" b="1" dirty="0">
              <a:solidFill>
                <a:schemeClr val="bg1"/>
              </a:solidFill>
            </a:endParaRPr>
          </a:p>
          <a:p>
            <a:endParaRPr lang="en-IE" b="1" dirty="0"/>
          </a:p>
          <a:p>
            <a:r>
              <a:rPr lang="en-IE" b="1" dirty="0"/>
              <a:t>info@tgcc.ie</a:t>
            </a:r>
          </a:p>
        </p:txBody>
      </p:sp>
    </p:spTree>
    <p:extLst>
      <p:ext uri="{BB962C8B-B14F-4D97-AF65-F5344CB8AC3E}">
        <p14:creationId xmlns:p14="http://schemas.microsoft.com/office/powerpoint/2010/main" val="283609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6" y="343775"/>
            <a:ext cx="8648604" cy="61511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808" y="169073"/>
            <a:ext cx="2285581" cy="812562"/>
          </a:xfrm>
          <a:prstGeom prst="rect">
            <a:avLst/>
          </a:prstGeom>
        </p:spPr>
      </p:pic>
    </p:spTree>
    <p:extLst>
      <p:ext uri="{BB962C8B-B14F-4D97-AF65-F5344CB8AC3E}">
        <p14:creationId xmlns:p14="http://schemas.microsoft.com/office/powerpoint/2010/main" val="1267349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39" y="-962231"/>
            <a:ext cx="13076588" cy="8261111"/>
          </a:xfrm>
          <a:prstGeom prst="rect">
            <a:avLst/>
          </a:prstGeom>
        </p:spPr>
      </p:pic>
      <p:sp>
        <p:nvSpPr>
          <p:cNvPr id="5" name="AutoShape 2" descr="Who Made That Twitter Bird? - The New York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1819678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31339" y="0"/>
            <a:ext cx="9625445"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a:solidFill>
                <a:prstClr val="white"/>
              </a:solidFill>
            </a:endParaRPr>
          </a:p>
        </p:txBody>
      </p:sp>
      <p:sp>
        <p:nvSpPr>
          <p:cNvPr id="4" name="Isosceles Triangle 3"/>
          <p:cNvSpPr/>
          <p:nvPr/>
        </p:nvSpPr>
        <p:spPr>
          <a:xfrm>
            <a:off x="1777616" y="346147"/>
            <a:ext cx="5276720" cy="5481320"/>
          </a:xfrm>
          <a:prstGeom prst="triangle">
            <a:avLst>
              <a:gd name="adj" fmla="val 50400"/>
            </a:avLst>
          </a:prstGeom>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 name="Isosceles Triangle 4"/>
          <p:cNvSpPr/>
          <p:nvPr/>
        </p:nvSpPr>
        <p:spPr>
          <a:xfrm rot="10800000">
            <a:off x="5451084" y="470516"/>
            <a:ext cx="5267961" cy="5491848"/>
          </a:xfrm>
          <a:prstGeom prst="triangle">
            <a:avLst>
              <a:gd name="adj" fmla="val 50444"/>
            </a:avLst>
          </a:prstGeom>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 name="TextBox 5"/>
          <p:cNvSpPr txBox="1"/>
          <p:nvPr/>
        </p:nvSpPr>
        <p:spPr>
          <a:xfrm>
            <a:off x="2060829" y="5763465"/>
            <a:ext cx="4370777" cy="523220"/>
          </a:xfrm>
          <a:prstGeom prst="rect">
            <a:avLst/>
          </a:prstGeom>
          <a:noFill/>
        </p:spPr>
        <p:txBody>
          <a:bodyPr wrap="square" rtlCol="0">
            <a:spAutoFit/>
          </a:bodyPr>
          <a:lstStyle/>
          <a:p>
            <a:pPr algn="ctr"/>
            <a:r>
              <a:rPr lang="en-US" sz="2800" b="1" i="1" dirty="0">
                <a:solidFill>
                  <a:prstClr val="black"/>
                </a:solidFill>
                <a:effectLst>
                  <a:outerShdw blurRad="38100" dist="38100" dir="2700000" algn="tl">
                    <a:srgbClr val="000000">
                      <a:alpha val="43137"/>
                    </a:srgbClr>
                  </a:outerShdw>
                </a:effectLst>
              </a:rPr>
              <a:t>CURRENT </a:t>
            </a:r>
            <a:r>
              <a:rPr lang="en-US" sz="2800" b="1" i="1" dirty="0" smtClean="0">
                <a:solidFill>
                  <a:prstClr val="black"/>
                </a:solidFill>
                <a:effectLst>
                  <a:outerShdw blurRad="38100" dist="38100" dir="2700000" algn="tl">
                    <a:srgbClr val="000000">
                      <a:alpha val="43137"/>
                    </a:srgbClr>
                  </a:outerShdw>
                </a:effectLst>
              </a:rPr>
              <a:t>CARE </a:t>
            </a:r>
            <a:r>
              <a:rPr lang="en-US" sz="2800" b="1" i="1" dirty="0">
                <a:solidFill>
                  <a:prstClr val="black"/>
                </a:solidFill>
                <a:effectLst>
                  <a:outerShdw blurRad="38100" dist="38100" dir="2700000" algn="tl">
                    <a:srgbClr val="000000">
                      <a:alpha val="43137"/>
                    </a:srgbClr>
                  </a:outerShdw>
                </a:effectLst>
              </a:rPr>
              <a:t>MODEL</a:t>
            </a:r>
            <a:endParaRPr lang="en-IE" sz="2800" b="1" i="1" dirty="0">
              <a:solidFill>
                <a:prstClr val="black"/>
              </a:solidFill>
              <a:effectLst>
                <a:outerShdw blurRad="38100" dist="38100" dir="2700000" algn="tl">
                  <a:srgbClr val="000000">
                    <a:alpha val="43137"/>
                  </a:srgbClr>
                </a:outerShdw>
              </a:effectLst>
            </a:endParaRPr>
          </a:p>
        </p:txBody>
      </p:sp>
      <p:sp>
        <p:nvSpPr>
          <p:cNvPr id="7" name="TextBox 6"/>
          <p:cNvSpPr txBox="1"/>
          <p:nvPr/>
        </p:nvSpPr>
        <p:spPr>
          <a:xfrm>
            <a:off x="6858312" y="5827467"/>
            <a:ext cx="3525208" cy="523220"/>
          </a:xfrm>
          <a:prstGeom prst="rect">
            <a:avLst/>
          </a:prstGeom>
          <a:noFill/>
        </p:spPr>
        <p:txBody>
          <a:bodyPr wrap="square" rtlCol="0">
            <a:spAutoFit/>
          </a:bodyPr>
          <a:lstStyle>
            <a:defPPr>
              <a:defRPr lang="en-US"/>
            </a:defPPr>
            <a:lvl1pPr algn="ctr">
              <a:defRPr sz="2800" b="1" i="1">
                <a:effectLst>
                  <a:outerShdw blurRad="38100" dist="38100" dir="2700000" algn="tl">
                    <a:srgbClr val="000000">
                      <a:alpha val="43137"/>
                    </a:srgbClr>
                  </a:outerShdw>
                </a:effectLst>
              </a:defRPr>
            </a:lvl1pPr>
          </a:lstStyle>
          <a:p>
            <a:r>
              <a:rPr lang="en-US" dirty="0" smtClean="0">
                <a:solidFill>
                  <a:prstClr val="black"/>
                </a:solidFill>
              </a:rPr>
              <a:t>NEW CARE MODEL</a:t>
            </a:r>
            <a:endParaRPr lang="en-IE" dirty="0">
              <a:solidFill>
                <a:prstClr val="black"/>
              </a:solidFill>
            </a:endParaRPr>
          </a:p>
        </p:txBody>
      </p:sp>
      <p:sp>
        <p:nvSpPr>
          <p:cNvPr id="8" name="TextBox 7"/>
          <p:cNvSpPr txBox="1"/>
          <p:nvPr/>
        </p:nvSpPr>
        <p:spPr>
          <a:xfrm>
            <a:off x="2683649" y="4511623"/>
            <a:ext cx="3290777"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ISOLATED CARERS</a:t>
            </a:r>
            <a:endParaRPr lang="en-IE"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729524" y="3699359"/>
            <a:ext cx="3200400" cy="523220"/>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2800" b="1" dirty="0">
                <a:ln/>
                <a:solidFill>
                  <a:srgbClr val="4BACC6">
                    <a:tint val="50000"/>
                    <a:satMod val="180000"/>
                  </a:srgbClr>
                </a:solidFill>
              </a:rPr>
              <a:t>LOW SALARIES</a:t>
            </a:r>
            <a:endParaRPr lang="en-IE" sz="2800" b="1" dirty="0">
              <a:ln/>
              <a:solidFill>
                <a:srgbClr val="4BACC6">
                  <a:tint val="50000"/>
                  <a:satMod val="180000"/>
                </a:srgbClr>
              </a:solidFill>
            </a:endParaRPr>
          </a:p>
        </p:txBody>
      </p:sp>
      <p:sp>
        <p:nvSpPr>
          <p:cNvPr id="11" name="TextBox 10"/>
          <p:cNvSpPr txBox="1"/>
          <p:nvPr/>
        </p:nvSpPr>
        <p:spPr>
          <a:xfrm>
            <a:off x="2702369" y="2954830"/>
            <a:ext cx="3465784" cy="52322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rgbClr val="9BBB59"/>
                </a:solidFill>
              </a:rPr>
              <a:t>TASK FOCUS </a:t>
            </a:r>
            <a:r>
              <a:rPr lang="en-US" sz="2800" b="1" dirty="0">
                <a:ln/>
                <a:solidFill>
                  <a:srgbClr val="9BBB59"/>
                </a:solidFill>
              </a:rPr>
              <a:t>CARE</a:t>
            </a:r>
            <a:endParaRPr lang="en-IE" sz="2800" b="1" dirty="0">
              <a:ln/>
              <a:solidFill>
                <a:srgbClr val="9BBB59"/>
              </a:solidFill>
            </a:endParaRPr>
          </a:p>
        </p:txBody>
      </p:sp>
      <p:sp>
        <p:nvSpPr>
          <p:cNvPr id="14" name="TextBox 13"/>
          <p:cNvSpPr txBox="1"/>
          <p:nvPr/>
        </p:nvSpPr>
        <p:spPr>
          <a:xfrm>
            <a:off x="6432962" y="3675294"/>
            <a:ext cx="352723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defRP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sz="2800" dirty="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rPr>
              <a:t>GREAT </a:t>
            </a:r>
            <a:r>
              <a:rPr lang="en-US" sz="2800" dirty="0" smtClean="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rPr>
              <a:t>JOBS</a:t>
            </a:r>
            <a:endParaRPr lang="en-IE" sz="2800" dirty="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ndParaRPr>
          </a:p>
        </p:txBody>
      </p:sp>
      <p:sp>
        <p:nvSpPr>
          <p:cNvPr id="17" name="TextBox 16"/>
          <p:cNvSpPr txBox="1"/>
          <p:nvPr/>
        </p:nvSpPr>
        <p:spPr>
          <a:xfrm>
            <a:off x="6619832" y="1474041"/>
            <a:ext cx="3517391"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defRP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sz="2800" dirty="0" smtClean="0">
                <a:gradFill>
                  <a:gsLst>
                    <a:gs pos="25000">
                      <a:srgbClr val="C0504D">
                        <a:satMod val="155000"/>
                      </a:srgbClr>
                    </a:gs>
                    <a:gs pos="100000">
                      <a:srgbClr val="C0504D">
                        <a:shade val="45000"/>
                        <a:satMod val="165000"/>
                      </a:srgbClr>
                    </a:gs>
                  </a:gsLst>
                  <a:lin ang="5400000"/>
                </a:gradFill>
              </a:rPr>
              <a:t>WORKER </a:t>
            </a:r>
            <a:r>
              <a:rPr lang="en-US" sz="2800" dirty="0">
                <a:gradFill>
                  <a:gsLst>
                    <a:gs pos="25000">
                      <a:srgbClr val="C0504D">
                        <a:satMod val="155000"/>
                      </a:srgbClr>
                    </a:gs>
                    <a:gs pos="100000">
                      <a:srgbClr val="C0504D">
                        <a:shade val="45000"/>
                        <a:satMod val="165000"/>
                      </a:srgbClr>
                    </a:gs>
                  </a:gsLst>
                  <a:lin ang="5400000"/>
                </a:gradFill>
              </a:rPr>
              <a:t>OWNED</a:t>
            </a:r>
            <a:endParaRPr lang="en-IE" sz="2800" dirty="0">
              <a:gradFill>
                <a:gsLst>
                  <a:gs pos="25000">
                    <a:srgbClr val="C0504D">
                      <a:satMod val="155000"/>
                    </a:srgbClr>
                  </a:gs>
                  <a:gs pos="100000">
                    <a:srgbClr val="C0504D">
                      <a:shade val="45000"/>
                      <a:satMod val="165000"/>
                    </a:srgbClr>
                  </a:gs>
                </a:gsLst>
                <a:lin ang="5400000"/>
              </a:gradFill>
            </a:endParaRPr>
          </a:p>
        </p:txBody>
      </p:sp>
      <p:sp>
        <p:nvSpPr>
          <p:cNvPr id="18" name="TextBox 17"/>
          <p:cNvSpPr txBox="1"/>
          <p:nvPr/>
        </p:nvSpPr>
        <p:spPr>
          <a:xfrm>
            <a:off x="2796703" y="2150183"/>
            <a:ext cx="3200400" cy="523220"/>
          </a:xfrm>
          <a:prstGeom prst="rect">
            <a:avLst/>
          </a:prstGeom>
          <a:noFill/>
        </p:spPr>
        <p:txBody>
          <a:bodyPr wrap="square" rtlCol="0">
            <a:spAutoFit/>
          </a:bodyPr>
          <a:lstStyle/>
          <a:p>
            <a:pPr algn="ctr"/>
            <a:r>
              <a:rPr lang="en-US" sz="28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PROFIT DRIVEN</a:t>
            </a:r>
            <a:endParaRPr lang="en-IE" sz="28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19" name="TextBox 18"/>
          <p:cNvSpPr txBox="1"/>
          <p:nvPr/>
        </p:nvSpPr>
        <p:spPr>
          <a:xfrm>
            <a:off x="6619832" y="2163941"/>
            <a:ext cx="3200400" cy="52322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algn="ctr">
              <a:defRPr b="1">
                <a:ln/>
                <a:solidFill>
                  <a:schemeClr val="accent3"/>
                </a:solidFill>
              </a:defRPr>
            </a:lvl1pPr>
          </a:lstStyle>
          <a:p>
            <a:r>
              <a:rPr lang="en-US" sz="2800" dirty="0">
                <a:solidFill>
                  <a:srgbClr val="9BBB59"/>
                </a:solidFill>
              </a:rPr>
              <a:t>NOT FOR PROFIT</a:t>
            </a:r>
            <a:endParaRPr lang="en-IE" sz="2800" dirty="0">
              <a:solidFill>
                <a:srgbClr val="9BBB59"/>
              </a:solidFill>
            </a:endParaRPr>
          </a:p>
        </p:txBody>
      </p:sp>
      <p:sp>
        <p:nvSpPr>
          <p:cNvPr id="21" name="TextBox 20"/>
          <p:cNvSpPr txBox="1"/>
          <p:nvPr/>
        </p:nvSpPr>
        <p:spPr>
          <a:xfrm>
            <a:off x="6548536" y="4447666"/>
            <a:ext cx="352723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defRP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sz="2800" dirty="0" smtClean="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rPr>
              <a:t> MIGRANTS RIGHTS</a:t>
            </a:r>
            <a:endParaRPr lang="en-IE" sz="2800" dirty="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ndParaRPr>
          </a:p>
        </p:txBody>
      </p:sp>
      <p:sp>
        <p:nvSpPr>
          <p:cNvPr id="23" name="TextBox 22"/>
          <p:cNvSpPr txBox="1"/>
          <p:nvPr/>
        </p:nvSpPr>
        <p:spPr>
          <a:xfrm>
            <a:off x="2796703" y="1498943"/>
            <a:ext cx="352723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defRP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sz="2800" dirty="0" smtClean="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rPr>
              <a:t>HIERARCHICAL</a:t>
            </a:r>
            <a:endParaRPr lang="en-IE" sz="2800" dirty="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ndParaRPr>
          </a:p>
        </p:txBody>
      </p:sp>
      <p:sp>
        <p:nvSpPr>
          <p:cNvPr id="24" name="TextBox 23"/>
          <p:cNvSpPr txBox="1"/>
          <p:nvPr/>
        </p:nvSpPr>
        <p:spPr>
          <a:xfrm>
            <a:off x="6468193" y="2860234"/>
            <a:ext cx="4193721"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a:defRP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sz="2800" dirty="0" smtClean="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rPr>
              <a:t>SELF MANAGED TEAMS</a:t>
            </a:r>
            <a:endParaRPr lang="en-IE" sz="2800" dirty="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ndParaRPr>
          </a:p>
        </p:txBody>
      </p:sp>
    </p:spTree>
    <p:extLst>
      <p:ext uri="{BB962C8B-B14F-4D97-AF65-F5344CB8AC3E}">
        <p14:creationId xmlns:p14="http://schemas.microsoft.com/office/powerpoint/2010/main" val="427451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1" grpId="0"/>
      <p:bldP spid="14" grpId="0"/>
      <p:bldP spid="17" grpId="0"/>
      <p:bldP spid="18" grpId="0"/>
      <p:bldP spid="19"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The ladder design sprint">
            <a:extLst>
              <a:ext uri="{FF2B5EF4-FFF2-40B4-BE49-F238E27FC236}">
                <a16:creationId xmlns:a16="http://schemas.microsoft.com/office/drawing/2014/main" xmlns="" id="{A6A81E1F-62AB-4D2B-A312-4377D86B75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2691" y="2672762"/>
            <a:ext cx="731158" cy="73115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ECAC4C56-9658-4ABF-A516-C1F0973CA0C9}"/>
              </a:ext>
            </a:extLst>
          </p:cNvPr>
          <p:cNvSpPr txBox="1">
            <a:spLocks/>
          </p:cNvSpPr>
          <p:nvPr/>
        </p:nvSpPr>
        <p:spPr>
          <a:xfrm>
            <a:off x="1000069" y="245996"/>
            <a:ext cx="2886075" cy="248602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bg1"/>
                </a:solidFill>
              </a:rPr>
              <a:t>Understand</a:t>
            </a:r>
            <a:endParaRPr lang="en-US" sz="3600" dirty="0">
              <a:solidFill>
                <a:schemeClr val="bg1"/>
              </a:solidFill>
            </a:endParaRPr>
          </a:p>
          <a:p>
            <a:pPr algn="ctr"/>
            <a:endParaRPr lang="en-US" sz="3600" dirty="0">
              <a:solidFill>
                <a:schemeClr val="bg1"/>
              </a:solidFill>
            </a:endParaRPr>
          </a:p>
          <a:p>
            <a:pPr algn="ctr"/>
            <a:r>
              <a:rPr lang="en-US" sz="3600" dirty="0">
                <a:solidFill>
                  <a:schemeClr val="bg1"/>
                </a:solidFill>
              </a:rPr>
              <a:t>The Target</a:t>
            </a:r>
          </a:p>
        </p:txBody>
      </p:sp>
      <p:sp>
        <p:nvSpPr>
          <p:cNvPr id="7" name="TextBox 6">
            <a:extLst>
              <a:ext uri="{FF2B5EF4-FFF2-40B4-BE49-F238E27FC236}">
                <a16:creationId xmlns:a16="http://schemas.microsoft.com/office/drawing/2014/main" xmlns="" id="{09B060F9-CFA4-4274-ABAF-CC5E472AD0D9}"/>
              </a:ext>
            </a:extLst>
          </p:cNvPr>
          <p:cNvSpPr txBox="1"/>
          <p:nvPr/>
        </p:nvSpPr>
        <p:spPr>
          <a:xfrm>
            <a:off x="686531" y="3474088"/>
            <a:ext cx="3560885" cy="2339102"/>
          </a:xfrm>
          <a:prstGeom prst="rect">
            <a:avLst/>
          </a:prstGeom>
          <a:solidFill>
            <a:schemeClr val="bg1">
              <a:lumMod val="95000"/>
            </a:schemeClr>
          </a:solidFill>
        </p:spPr>
        <p:txBody>
          <a:bodyPr wrap="square" rtlCol="0">
            <a:spAutoFit/>
          </a:bodyPr>
          <a:lstStyle/>
          <a:p>
            <a:r>
              <a:rPr lang="en-GB" dirty="0"/>
              <a:t> </a:t>
            </a:r>
            <a:r>
              <a:rPr lang="en-GB" sz="1600" b="1" dirty="0"/>
              <a:t>About</a:t>
            </a:r>
            <a:r>
              <a:rPr lang="en-GB" sz="1600" dirty="0"/>
              <a:t>: The target is what we test and how.</a:t>
            </a:r>
          </a:p>
          <a:p>
            <a:endParaRPr lang="en-GB" sz="1600" dirty="0"/>
          </a:p>
          <a:p>
            <a:r>
              <a:rPr lang="en-GB" sz="1600" dirty="0"/>
              <a:t>The target is determined from the sprint question and where on the map the question belongs. </a:t>
            </a:r>
          </a:p>
          <a:p>
            <a:endParaRPr lang="en-GB" sz="1600" dirty="0"/>
          </a:p>
          <a:p>
            <a:r>
              <a:rPr lang="en-GB" sz="1600" dirty="0"/>
              <a:t>It is agreed with the group and the </a:t>
            </a:r>
            <a:r>
              <a:rPr lang="en-GB" sz="1600" dirty="0" smtClean="0"/>
              <a:t>decider</a:t>
            </a:r>
            <a:r>
              <a:rPr lang="en-GB" sz="1600" dirty="0"/>
              <a:t>.</a:t>
            </a:r>
          </a:p>
        </p:txBody>
      </p:sp>
      <p:sp>
        <p:nvSpPr>
          <p:cNvPr id="8" name="TextBox 7">
            <a:extLst>
              <a:ext uri="{FF2B5EF4-FFF2-40B4-BE49-F238E27FC236}">
                <a16:creationId xmlns:a16="http://schemas.microsoft.com/office/drawing/2014/main" xmlns="" id="{CE8BE6EF-330A-4AB7-8603-BFAB6F3E66C5}"/>
              </a:ext>
            </a:extLst>
          </p:cNvPr>
          <p:cNvSpPr txBox="1"/>
          <p:nvPr/>
        </p:nvSpPr>
        <p:spPr>
          <a:xfrm>
            <a:off x="4146898" y="917957"/>
            <a:ext cx="7433445" cy="1200329"/>
          </a:xfrm>
          <a:prstGeom prst="rect">
            <a:avLst/>
          </a:prstGeom>
          <a:solidFill>
            <a:schemeClr val="accent1">
              <a:lumMod val="40000"/>
              <a:lumOff val="60000"/>
            </a:schemeClr>
          </a:solidFill>
        </p:spPr>
        <p:txBody>
          <a:bodyPr wrap="none" rtlCol="0">
            <a:spAutoFit/>
          </a:bodyPr>
          <a:lstStyle/>
          <a:p>
            <a:r>
              <a:rPr lang="en-GB" b="1" dirty="0"/>
              <a:t>Sprint Question</a:t>
            </a:r>
            <a:r>
              <a:rPr lang="en-GB" dirty="0"/>
              <a:t>: Test whether the attributes of a worker-owned</a:t>
            </a:r>
            <a:br>
              <a:rPr lang="en-GB" dirty="0"/>
            </a:br>
            <a:r>
              <a:rPr lang="en-GB" dirty="0"/>
              <a:t>social enterprise would influence family and care dependants </a:t>
            </a:r>
            <a:r>
              <a:rPr lang="en-GB" dirty="0" smtClean="0"/>
              <a:t>in</a:t>
            </a:r>
          </a:p>
          <a:p>
            <a:r>
              <a:rPr lang="en-GB" dirty="0" smtClean="0"/>
              <a:t> </a:t>
            </a:r>
            <a:r>
              <a:rPr lang="en-GB" dirty="0"/>
              <a:t>making </a:t>
            </a:r>
            <a:r>
              <a:rPr lang="en-GB" dirty="0" smtClean="0"/>
              <a:t>decisions about </a:t>
            </a:r>
            <a:r>
              <a:rPr lang="en-GB" dirty="0"/>
              <a:t>care.  In other words are those </a:t>
            </a:r>
            <a:r>
              <a:rPr lang="en-GB" dirty="0" smtClean="0"/>
              <a:t>attributes</a:t>
            </a:r>
          </a:p>
          <a:p>
            <a:r>
              <a:rPr lang="en-GB" dirty="0" smtClean="0"/>
              <a:t> </a:t>
            </a:r>
            <a:r>
              <a:rPr lang="en-GB" dirty="0"/>
              <a:t>a solid value proposition?</a:t>
            </a:r>
          </a:p>
        </p:txBody>
      </p:sp>
      <p:sp>
        <p:nvSpPr>
          <p:cNvPr id="11" name="Arrow: Down 10">
            <a:extLst>
              <a:ext uri="{FF2B5EF4-FFF2-40B4-BE49-F238E27FC236}">
                <a16:creationId xmlns:a16="http://schemas.microsoft.com/office/drawing/2014/main" xmlns="" id="{829E1B42-1D5F-4118-9A0B-01E9FD6E8807}"/>
              </a:ext>
            </a:extLst>
          </p:cNvPr>
          <p:cNvSpPr/>
          <p:nvPr/>
        </p:nvSpPr>
        <p:spPr>
          <a:xfrm>
            <a:off x="7138985" y="2215908"/>
            <a:ext cx="724636" cy="652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xmlns="" id="{A12C6F41-94B4-4EFC-8152-2B5B448E0193}"/>
              </a:ext>
            </a:extLst>
          </p:cNvPr>
          <p:cNvPicPr>
            <a:picLocks noChangeAspect="1"/>
          </p:cNvPicPr>
          <p:nvPr/>
        </p:nvPicPr>
        <p:blipFill>
          <a:blip r:embed="rId3"/>
          <a:stretch>
            <a:fillRect/>
          </a:stretch>
        </p:blipFill>
        <p:spPr>
          <a:xfrm>
            <a:off x="5521063" y="2966234"/>
            <a:ext cx="3960479" cy="2763004"/>
          </a:xfrm>
          <a:prstGeom prst="rect">
            <a:avLst/>
          </a:prstGeom>
        </p:spPr>
      </p:pic>
      <p:sp>
        <p:nvSpPr>
          <p:cNvPr id="12" name="TextBox 11">
            <a:extLst>
              <a:ext uri="{FF2B5EF4-FFF2-40B4-BE49-F238E27FC236}">
                <a16:creationId xmlns:a16="http://schemas.microsoft.com/office/drawing/2014/main" xmlns="" id="{CAB2D24B-24EA-4DC4-9BE9-49231F9AB46B}"/>
              </a:ext>
            </a:extLst>
          </p:cNvPr>
          <p:cNvSpPr txBox="1"/>
          <p:nvPr/>
        </p:nvSpPr>
        <p:spPr>
          <a:xfrm>
            <a:off x="1778112" y="5869575"/>
            <a:ext cx="9802231" cy="923330"/>
          </a:xfrm>
          <a:prstGeom prst="rect">
            <a:avLst/>
          </a:prstGeom>
          <a:solidFill>
            <a:schemeClr val="accent1">
              <a:lumMod val="40000"/>
              <a:lumOff val="60000"/>
            </a:schemeClr>
          </a:solidFill>
        </p:spPr>
        <p:txBody>
          <a:bodyPr wrap="square" rtlCol="0">
            <a:spAutoFit/>
          </a:bodyPr>
          <a:lstStyle/>
          <a:p>
            <a:r>
              <a:rPr lang="en-GB" b="1" dirty="0"/>
              <a:t>Target</a:t>
            </a:r>
            <a:r>
              <a:rPr lang="en-GB" dirty="0"/>
              <a:t>: Test the sprint question through an organised open day that simulates</a:t>
            </a:r>
            <a:br>
              <a:rPr lang="en-GB" dirty="0"/>
            </a:br>
            <a:r>
              <a:rPr lang="en-GB" dirty="0"/>
              <a:t>an actual carer meeting with a care dependant and families. The open day creates</a:t>
            </a:r>
            <a:br>
              <a:rPr lang="en-GB" dirty="0"/>
            </a:br>
            <a:r>
              <a:rPr lang="en-GB" dirty="0"/>
              <a:t>an ‘as-if’ environment, simulating the venture in the real.</a:t>
            </a:r>
          </a:p>
        </p:txBody>
      </p:sp>
    </p:spTree>
    <p:extLst>
      <p:ext uri="{BB962C8B-B14F-4D97-AF65-F5344CB8AC3E}">
        <p14:creationId xmlns:p14="http://schemas.microsoft.com/office/powerpoint/2010/main" val="1398068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N" dirty="0"/>
              <a:t>High-Level Findings</a:t>
            </a:r>
            <a:endParaRPr dirty="0"/>
          </a:p>
        </p:txBody>
      </p:sp>
      <p:sp>
        <p:nvSpPr>
          <p:cNvPr id="121" name="Google Shape;121;p18"/>
          <p:cNvSpPr txBox="1">
            <a:spLocks noGrp="1"/>
          </p:cNvSpPr>
          <p:nvPr>
            <p:ph type="body" idx="1"/>
          </p:nvPr>
        </p:nvSpPr>
        <p:spPr>
          <a:xfrm>
            <a:off x="404446" y="2636474"/>
            <a:ext cx="10515600" cy="4351200"/>
          </a:xfrm>
          <a:prstGeom prst="rect">
            <a:avLst/>
          </a:prstGeom>
        </p:spPr>
        <p:txBody>
          <a:bodyPr spcFirstLastPara="1" wrap="square" lIns="91425" tIns="45700" rIns="91425" bIns="45700" anchor="t" anchorCtr="0">
            <a:noAutofit/>
          </a:bodyPr>
          <a:lstStyle/>
          <a:p>
            <a:pPr marL="565150" lvl="0" indent="-514350" algn="l" rtl="0">
              <a:spcBef>
                <a:spcPts val="1000"/>
              </a:spcBef>
              <a:spcAft>
                <a:spcPts val="0"/>
              </a:spcAft>
              <a:buSzPts val="2800"/>
              <a:buFont typeface="+mj-lt"/>
              <a:buAutoNum type="arabicPeriod"/>
            </a:pPr>
            <a:r>
              <a:rPr lang="en-GB" dirty="0"/>
              <a:t>The sprint determined that the attributes of ‘worker-owned’  value proposition* carried most risk and was the most important to test.</a:t>
            </a:r>
            <a:endParaRPr dirty="0"/>
          </a:p>
          <a:p>
            <a:pPr marL="565150" lvl="0" indent="-514350" algn="l" rtl="0">
              <a:spcBef>
                <a:spcPts val="0"/>
              </a:spcBef>
              <a:spcAft>
                <a:spcPts val="0"/>
              </a:spcAft>
              <a:buSzPts val="2800"/>
              <a:buFont typeface="+mj-lt"/>
              <a:buAutoNum type="arabicPeriod"/>
            </a:pPr>
            <a:r>
              <a:rPr lang="en-GB" dirty="0"/>
              <a:t>If the value proposition resonates, then everything else drives forward from this. </a:t>
            </a:r>
            <a:endParaRPr dirty="0"/>
          </a:p>
          <a:p>
            <a:pPr marL="565150" lvl="0" indent="-514350" algn="l" rtl="0">
              <a:spcBef>
                <a:spcPts val="0"/>
              </a:spcBef>
              <a:spcAft>
                <a:spcPts val="0"/>
              </a:spcAft>
              <a:buSzPts val="2800"/>
              <a:buFont typeface="+mj-lt"/>
              <a:buAutoNum type="arabicPeriod"/>
            </a:pPr>
            <a:r>
              <a:rPr lang="en-GB" dirty="0"/>
              <a:t>User testing clearly showed that the worker-owned value proposition and the model which it relies providing autonomy, flexibility and responsibility is a clear and positive differentiator when presented.</a:t>
            </a:r>
            <a:endParaRPr dirty="0"/>
          </a:p>
          <a:p>
            <a:pPr marL="565150" lvl="0" indent="-514350" algn="l" rtl="0">
              <a:spcBef>
                <a:spcPts val="0"/>
              </a:spcBef>
              <a:spcAft>
                <a:spcPts val="0"/>
              </a:spcAft>
              <a:buSzPts val="2800"/>
              <a:buFont typeface="+mj-lt"/>
              <a:buAutoNum type="arabicPeriod"/>
            </a:pPr>
            <a:r>
              <a:rPr lang="en-IN" dirty="0"/>
              <a:t>It’s recommended that MRCI pilot the model and accelerate their plans for local launch in order to learn to execute at scale. </a:t>
            </a:r>
            <a:endParaRPr dirty="0"/>
          </a:p>
        </p:txBody>
      </p:sp>
      <p:sp>
        <p:nvSpPr>
          <p:cNvPr id="2" name="TextBox 1">
            <a:extLst>
              <a:ext uri="{FF2B5EF4-FFF2-40B4-BE49-F238E27FC236}">
                <a16:creationId xmlns:a16="http://schemas.microsoft.com/office/drawing/2014/main" xmlns="" id="{67F4CF0B-7CE0-4647-ACCD-BC8106D9D19B}"/>
              </a:ext>
            </a:extLst>
          </p:cNvPr>
          <p:cNvSpPr txBox="1"/>
          <p:nvPr/>
        </p:nvSpPr>
        <p:spPr>
          <a:xfrm>
            <a:off x="404446" y="6492875"/>
            <a:ext cx="7269426" cy="307777"/>
          </a:xfrm>
          <a:prstGeom prst="rect">
            <a:avLst/>
          </a:prstGeom>
          <a:noFill/>
        </p:spPr>
        <p:txBody>
          <a:bodyPr wrap="none" rtlCol="0">
            <a:spAutoFit/>
          </a:bodyPr>
          <a:lstStyle/>
          <a:p>
            <a:r>
              <a:rPr lang="en-GB" sz="1400" dirty="0"/>
              <a:t>*A value proposition tells people why doing business with you is better than going anywhere else</a:t>
            </a:r>
          </a:p>
        </p:txBody>
      </p:sp>
    </p:spTree>
    <p:extLst>
      <p:ext uri="{BB962C8B-B14F-4D97-AF65-F5344CB8AC3E}">
        <p14:creationId xmlns:p14="http://schemas.microsoft.com/office/powerpoint/2010/main" val="623266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290918" y="2463502"/>
            <a:ext cx="9585063" cy="1938992"/>
          </a:xfrm>
          <a:prstGeom prst="rect">
            <a:avLst/>
          </a:prstGeom>
          <a:noFill/>
        </p:spPr>
        <p:txBody>
          <a:bodyPr wrap="square" rtlCol="0">
            <a:spAutoFit/>
          </a:bodyPr>
          <a:lstStyle/>
          <a:p>
            <a:r>
              <a:rPr lang="en-IE" sz="6000" dirty="0" smtClean="0">
                <a:solidFill>
                  <a:schemeClr val="bg2"/>
                </a:solidFill>
              </a:rPr>
              <a:t>How are we Different to the other companies?</a:t>
            </a:r>
            <a:endParaRPr lang="en-IE" sz="6000" dirty="0">
              <a:solidFill>
                <a:schemeClr val="bg2"/>
              </a:solidFill>
            </a:endParaRPr>
          </a:p>
        </p:txBody>
      </p:sp>
    </p:spTree>
    <p:extLst>
      <p:ext uri="{BB962C8B-B14F-4D97-AF65-F5344CB8AC3E}">
        <p14:creationId xmlns:p14="http://schemas.microsoft.com/office/powerpoint/2010/main" val="357325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1623" y="315446"/>
            <a:ext cx="6720036" cy="6093592"/>
          </a:xfrm>
          <a:prstGeom prst="rect">
            <a:avLst/>
          </a:prstGeom>
        </p:spPr>
      </p:pic>
    </p:spTree>
    <p:extLst>
      <p:ext uri="{BB962C8B-B14F-4D97-AF65-F5344CB8AC3E}">
        <p14:creationId xmlns:p14="http://schemas.microsoft.com/office/powerpoint/2010/main" val="663353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TotalTime>
  <Words>810</Words>
  <Application>Microsoft Office PowerPoint</Application>
  <PresentationFormat>Widescreen</PresentationFormat>
  <Paragraphs>86</Paragraphs>
  <Slides>23</Slides>
  <Notes>11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Century Gothic</vt:lpstr>
      <vt:lpstr>Wingdings</vt:lpstr>
      <vt:lpstr>Wingdings 3</vt:lpstr>
      <vt:lpstr>Ion Boardroom</vt:lpstr>
      <vt:lpstr>Acrobat Document</vt:lpstr>
      <vt:lpstr>PowerPoint Presentation</vt:lpstr>
      <vt:lpstr>PowerPoint Presentation</vt:lpstr>
      <vt:lpstr>PowerPoint Presentation</vt:lpstr>
      <vt:lpstr>PowerPoint Presentation</vt:lpstr>
      <vt:lpstr>PowerPoint Presentation</vt:lpstr>
      <vt:lpstr>PowerPoint Presentation</vt:lpstr>
      <vt:lpstr>High-Level Findings</vt:lpstr>
      <vt:lpstr>PowerPoint Presentation</vt:lpstr>
      <vt:lpstr>PowerPoint Presentation</vt:lpstr>
      <vt:lpstr>Our Model: </vt:lpstr>
      <vt:lpstr>PowerPoint Presentation</vt:lpstr>
      <vt:lpstr> More Freedom and Responsibility</vt:lpstr>
      <vt:lpstr>The Networked Organisation</vt:lpstr>
      <vt:lpstr>This is how we do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Smith</dc:creator>
  <cp:lastModifiedBy>Aoife Smith</cp:lastModifiedBy>
  <cp:revision>61</cp:revision>
  <cp:lastPrinted>2020-11-10T11:19:54Z</cp:lastPrinted>
  <dcterms:created xsi:type="dcterms:W3CDTF">2019-08-15T11:08:36Z</dcterms:created>
  <dcterms:modified xsi:type="dcterms:W3CDTF">2020-11-10T11:38:08Z</dcterms:modified>
</cp:coreProperties>
</file>