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9" r:id="rId10"/>
    <p:sldId id="270" r:id="rId11"/>
    <p:sldId id="271" r:id="rId12"/>
    <p:sldId id="268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189" autoAdjust="0"/>
  </p:normalViewPr>
  <p:slideViewPr>
    <p:cSldViewPr snapToGrid="0">
      <p:cViewPr varScale="1">
        <p:scale>
          <a:sx n="70" d="100"/>
          <a:sy n="70" d="100"/>
        </p:scale>
        <p:origin x="2118" y="7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F4698-DDCE-46B3-9D13-DEA97523D6D0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872DF-B76D-4F47-87AE-7B9E9BDA5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1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72DF-B76D-4F47-87AE-7B9E9BDA5FC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13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72DF-B76D-4F47-87AE-7B9E9BDA5FC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62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72DF-B76D-4F47-87AE-7B9E9BDA5FC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4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72DF-B76D-4F47-87AE-7B9E9BDA5F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50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72DF-B76D-4F47-87AE-7B9E9BDA5F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8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72DF-B76D-4F47-87AE-7B9E9BDA5F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9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72DF-B76D-4F47-87AE-7B9E9BDA5F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3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72DF-B76D-4F47-87AE-7B9E9BDA5F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92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72DF-B76D-4F47-87AE-7B9E9BDA5F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69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72DF-B76D-4F47-87AE-7B9E9BDA5F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95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72DF-B76D-4F47-87AE-7B9E9BDA5FC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4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E541-B064-4614-927F-BB3B6685D2B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9CB-51D3-4D9A-BA57-24CFE9821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8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E541-B064-4614-927F-BB3B6685D2B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9CB-51D3-4D9A-BA57-24CFE9821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0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E541-B064-4614-927F-BB3B6685D2B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9CB-51D3-4D9A-BA57-24CFE9821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7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E541-B064-4614-927F-BB3B6685D2B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9CB-51D3-4D9A-BA57-24CFE9821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5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E541-B064-4614-927F-BB3B6685D2B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9CB-51D3-4D9A-BA57-24CFE9821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E541-B064-4614-927F-BB3B6685D2B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9CB-51D3-4D9A-BA57-24CFE9821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88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E541-B064-4614-927F-BB3B6685D2B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9CB-51D3-4D9A-BA57-24CFE98217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7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E541-B064-4614-927F-BB3B6685D2B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9CB-51D3-4D9A-BA57-24CFE9821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90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E541-B064-4614-927F-BB3B6685D2B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9CB-51D3-4D9A-BA57-24CFE9821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2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E541-B064-4614-927F-BB3B6685D2B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9CB-51D3-4D9A-BA57-24CFE9821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75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F90E541-B064-4614-927F-BB3B6685D2B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9CB-51D3-4D9A-BA57-24CFE9821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2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F90E541-B064-4614-927F-BB3B6685D2B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40819CB-51D3-4D9A-BA57-24CFE9821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76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ildbackbetteruk.org/" TargetMode="External"/><Relationship Id="rId3" Type="http://schemas.openxmlformats.org/officeDocument/2006/relationships/hyperlink" Target="https://yoursay.belfastcity.gov.uk/chief-executives/inclusive-growth-strategy/user_uploads/446---inclusive-growth-nov2019-web-final--2.pdf" TargetMode="External"/><Relationship Id="rId7" Type="http://schemas.openxmlformats.org/officeDocument/2006/relationships/hyperlink" Target="https://www.thersa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es.org.uk/publications/" TargetMode="External"/><Relationship Id="rId11" Type="http://schemas.openxmlformats.org/officeDocument/2006/relationships/hyperlink" Target="https://openfoodnetwork.org.uk/belfast-food-co-op/shop#/producers" TargetMode="External"/><Relationship Id="rId5" Type="http://schemas.openxmlformats.org/officeDocument/2006/relationships/hyperlink" Target="https://www.ica.coop/en/cooperatives/what-is-a-cooperative" TargetMode="External"/><Relationship Id="rId10" Type="http://schemas.openxmlformats.org/officeDocument/2006/relationships/hyperlink" Target="https://www.jubilee.coop/jubileefarm/" TargetMode="External"/><Relationship Id="rId4" Type="http://schemas.openxmlformats.org/officeDocument/2006/relationships/hyperlink" Target="https://www.belfastcity.gov.uk/council/Communityplanning/BelfastAgenda.aspx" TargetMode="External"/><Relationship Id="rId9" Type="http://schemas.openxmlformats.org/officeDocument/2006/relationships/hyperlink" Target="http://www.nicommunityenergy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709" y="671331"/>
            <a:ext cx="10370127" cy="3859105"/>
          </a:xfrm>
          <a:solidFill>
            <a:schemeClr val="bg2">
              <a:lumMod val="75000"/>
            </a:schemeClr>
          </a:solidFill>
          <a:ln w="123825" cmpd="tri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5300" dirty="0" smtClean="0">
                <a:solidFill>
                  <a:schemeClr val="tx1"/>
                </a:solidFill>
              </a:rPr>
              <a:t>The TRANSFORMATIVE POWER OF </a:t>
            </a:r>
            <a:br>
              <a:rPr lang="en-GB" sz="5300" dirty="0" smtClean="0">
                <a:solidFill>
                  <a:schemeClr val="tx1"/>
                </a:solidFill>
              </a:rPr>
            </a:br>
            <a:r>
              <a:rPr lang="en-GB" sz="5300" dirty="0" err="1" smtClean="0">
                <a:solidFill>
                  <a:schemeClr val="tx1"/>
                </a:solidFill>
              </a:rPr>
              <a:t>Co-opERATIVES</a:t>
            </a:r>
            <a:endParaRPr lang="en-GB" sz="53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5126" y="4788962"/>
            <a:ext cx="7639291" cy="175888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smtClean="0">
                <a:solidFill>
                  <a:schemeClr val="bg1"/>
                </a:solidFill>
              </a:rPr>
              <a:t>Co-operatives and the local economy - Ellie Perrin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872" y="593558"/>
            <a:ext cx="7729728" cy="1599134"/>
          </a:xfrm>
        </p:spPr>
        <p:txBody>
          <a:bodyPr>
            <a:normAutofit/>
          </a:bodyPr>
          <a:lstStyle/>
          <a:p>
            <a:r>
              <a:rPr lang="en-GB" dirty="0" smtClean="0"/>
              <a:t>COMMUNITY WEALTH BUILDING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598820"/>
            <a:ext cx="5530267" cy="357739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56421" y="2598820"/>
            <a:ext cx="5566612" cy="3930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/>
              <a:t>5 pillars of community wealth building</a:t>
            </a:r>
          </a:p>
          <a:p>
            <a:r>
              <a:rPr lang="en-GB" sz="2000" b="1" dirty="0"/>
              <a:t>Progressive procurement of goods and services</a:t>
            </a:r>
          </a:p>
          <a:p>
            <a:r>
              <a:rPr lang="en-GB" sz="2000" b="1" dirty="0"/>
              <a:t>Fair employment and just labour markets</a:t>
            </a:r>
          </a:p>
          <a:p>
            <a:r>
              <a:rPr lang="en-GB" sz="2000" b="1" dirty="0" smtClean="0"/>
              <a:t>Plural </a:t>
            </a:r>
            <a:r>
              <a:rPr lang="en-GB" sz="2000" b="1" dirty="0"/>
              <a:t>ownership of the economy</a:t>
            </a:r>
          </a:p>
          <a:p>
            <a:r>
              <a:rPr lang="en-GB" sz="2000" b="1" dirty="0" smtClean="0"/>
              <a:t>Socially </a:t>
            </a:r>
            <a:r>
              <a:rPr lang="en-GB" sz="2000" b="1" dirty="0"/>
              <a:t>productive use of land and </a:t>
            </a:r>
            <a:r>
              <a:rPr lang="en-GB" sz="2000" b="1" dirty="0" smtClean="0"/>
              <a:t>property</a:t>
            </a:r>
          </a:p>
          <a:p>
            <a:r>
              <a:rPr lang="en-GB" sz="2000" b="1" dirty="0"/>
              <a:t>Making financial power work for local </a:t>
            </a:r>
            <a:r>
              <a:rPr lang="en-GB" sz="2000" b="1" dirty="0" smtClean="0"/>
              <a:t>places</a:t>
            </a:r>
            <a:endParaRPr lang="en-GB" sz="2000" b="1" dirty="0"/>
          </a:p>
          <a:p>
            <a:pPr marL="0" indent="0">
              <a:buNone/>
            </a:pPr>
            <a:r>
              <a:rPr lang="en-GB" sz="2000" dirty="0" smtClean="0"/>
              <a:t>The case of Preston: </a:t>
            </a:r>
          </a:p>
          <a:p>
            <a:pPr marL="0" indent="0">
              <a:buNone/>
            </a:pPr>
            <a:r>
              <a:rPr lang="en-GB" sz="2000" dirty="0" smtClean="0"/>
              <a:t>A reduction of the money spent by local institutions leaving the Lancashire area from 61% to 21%.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856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dirty="0"/>
              <a:t>Q</a:t>
            </a:r>
            <a:r>
              <a:rPr lang="en-GB" sz="3000" dirty="0" smtClean="0"/>
              <a:t>uestions? ….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541017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98" y="12402"/>
            <a:ext cx="10250347" cy="630297"/>
          </a:xfrm>
        </p:spPr>
        <p:txBody>
          <a:bodyPr>
            <a:normAutofit fontScale="90000"/>
          </a:bodyPr>
          <a:lstStyle/>
          <a:p>
            <a:r>
              <a:rPr lang="en-GB" sz="3600" u="sng" dirty="0"/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68" y="787079"/>
            <a:ext cx="11609408" cy="63195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100" dirty="0"/>
              <a:t>Belfast City Council, </a:t>
            </a:r>
            <a:r>
              <a:rPr lang="en-GB" sz="1100" i="1" dirty="0"/>
              <a:t>Our Commitment to Inclusive Growth</a:t>
            </a:r>
            <a:r>
              <a:rPr lang="en-GB" sz="1100" dirty="0"/>
              <a:t>, November 2019 </a:t>
            </a:r>
            <a:r>
              <a:rPr lang="en-GB" sz="1100" u="sng" dirty="0">
                <a:hlinkClick r:id="rId3"/>
              </a:rPr>
              <a:t>https://yoursay.belfastcity.gov.uk/chief-executives/inclusive-growth-strategy/user_uploads/446---inclusive-growth-nov2019-web-final--2.pdf</a:t>
            </a:r>
            <a:r>
              <a:rPr lang="en-GB" sz="1100" dirty="0"/>
              <a:t> 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Belfast City Council, </a:t>
            </a:r>
            <a:r>
              <a:rPr lang="en-GB" sz="1100" i="1" dirty="0"/>
              <a:t>The Belfast Agenda: Your future city Belfast’s Community Plan</a:t>
            </a:r>
            <a:r>
              <a:rPr lang="en-GB" sz="1100" dirty="0"/>
              <a:t>, November 2017 </a:t>
            </a:r>
            <a:r>
              <a:rPr lang="en-GB" sz="1100" u="sng" dirty="0">
                <a:hlinkClick r:id="rId4"/>
              </a:rPr>
              <a:t>https://www.belfastcity.gov.uk/council/Communityplanning/BelfastAgenda.aspx</a:t>
            </a:r>
            <a:r>
              <a:rPr lang="en-GB" sz="1100" dirty="0"/>
              <a:t> 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Belfast City Council, </a:t>
            </a:r>
            <a:r>
              <a:rPr lang="en-GB" sz="1100" i="1" dirty="0"/>
              <a:t>Future Proofed City, Belfast Resilience Strategy: Draft strategy for consultation</a:t>
            </a:r>
            <a:r>
              <a:rPr lang="en-GB" sz="1100" dirty="0"/>
              <a:t>, 2020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Department for the Economy (2017), </a:t>
            </a:r>
            <a:r>
              <a:rPr lang="en-GB" sz="1100" i="1" dirty="0"/>
              <a:t>Economy 2030: A consultation on an Industrial Strategy for Northern Ireland</a:t>
            </a:r>
            <a:r>
              <a:rPr lang="en-GB" sz="1100" dirty="0"/>
              <a:t>, p44. See also Invest NI (2017), </a:t>
            </a:r>
            <a:r>
              <a:rPr lang="en-GB" sz="1100" i="1" dirty="0"/>
              <a:t>Business Strategy 2017-2021</a:t>
            </a:r>
            <a:r>
              <a:rPr lang="en-GB" sz="1100" dirty="0"/>
              <a:t>.</a:t>
            </a:r>
          </a:p>
          <a:p>
            <a:pPr>
              <a:spcBef>
                <a:spcPts val="0"/>
              </a:spcBef>
            </a:pPr>
            <a:endParaRPr lang="en-GB" sz="1100" dirty="0"/>
          </a:p>
          <a:p>
            <a:pPr>
              <a:spcBef>
                <a:spcPts val="0"/>
              </a:spcBef>
            </a:pPr>
            <a:r>
              <a:rPr lang="en-GB" sz="1100" dirty="0"/>
              <a:t>International Co-operative Alliance, </a:t>
            </a:r>
            <a:r>
              <a:rPr lang="en-GB" sz="1100" i="1" dirty="0"/>
              <a:t>What is a co-operative?</a:t>
            </a:r>
            <a:r>
              <a:rPr lang="en-GB" sz="1100" dirty="0"/>
              <a:t>, </a:t>
            </a:r>
            <a:r>
              <a:rPr lang="en-GB" sz="1100" u="sng" dirty="0">
                <a:hlinkClick r:id="rId5"/>
              </a:rPr>
              <a:t>https://www.ica.coop/en/cooperatives/what-is-a-cooperative</a:t>
            </a:r>
            <a:r>
              <a:rPr lang="en-GB" sz="1100" dirty="0"/>
              <a:t>  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New Economics Foundation (NEF), </a:t>
            </a:r>
            <a:r>
              <a:rPr lang="en-GB" sz="1100" i="1" dirty="0"/>
              <a:t>Co-operatives Unleashed: Doubling the size of the UK's co-operative sector</a:t>
            </a:r>
            <a:r>
              <a:rPr lang="en-GB" sz="1100" dirty="0"/>
              <a:t>, 2018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Co-operatives UK, </a:t>
            </a:r>
            <a:r>
              <a:rPr lang="en-GB" sz="1100" i="1" dirty="0"/>
              <a:t>Co-op Economy 2020</a:t>
            </a:r>
            <a:r>
              <a:rPr lang="en-GB" sz="1100" dirty="0"/>
              <a:t>, 2020 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Co-operatives UK, </a:t>
            </a:r>
            <a:r>
              <a:rPr lang="en-GB" sz="1100" i="1" dirty="0"/>
              <a:t>We are the rebuilders: Four co-operative offers for building back better from Covid-19</a:t>
            </a:r>
            <a:r>
              <a:rPr lang="en-GB" sz="1100" dirty="0"/>
              <a:t>, June 2020; </a:t>
            </a:r>
          </a:p>
          <a:p>
            <a:pPr>
              <a:spcBef>
                <a:spcPts val="0"/>
              </a:spcBef>
            </a:pPr>
            <a:r>
              <a:rPr lang="en-GB" sz="1100" dirty="0" err="1"/>
              <a:t>Virginie</a:t>
            </a:r>
            <a:r>
              <a:rPr lang="en-GB" sz="1100" dirty="0"/>
              <a:t> </a:t>
            </a:r>
            <a:r>
              <a:rPr lang="en-GB" sz="1100" dirty="0" err="1"/>
              <a:t>Perotin</a:t>
            </a:r>
            <a:r>
              <a:rPr lang="en-GB" sz="1100" dirty="0"/>
              <a:t>, </a:t>
            </a:r>
            <a:r>
              <a:rPr lang="en-GB" sz="1100" i="1" dirty="0"/>
              <a:t>What do we really know about worker co-operatives?</a:t>
            </a:r>
            <a:r>
              <a:rPr lang="en-GB" sz="1100" dirty="0"/>
              <a:t>, 2015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Co-operative Councils Innovation Network (CCIN), </a:t>
            </a:r>
            <a:r>
              <a:rPr lang="en-GB" sz="1100" i="1" dirty="0"/>
              <a:t>Co-operatives Unleashed from the grassroots</a:t>
            </a:r>
            <a:r>
              <a:rPr lang="en-GB" sz="1100" dirty="0"/>
              <a:t>, July 2020 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Nolan, Perrin </a:t>
            </a:r>
            <a:r>
              <a:rPr lang="en-GB" sz="1100" dirty="0" err="1"/>
              <a:t>Massebiaux</a:t>
            </a:r>
            <a:r>
              <a:rPr lang="en-GB" sz="1100" dirty="0"/>
              <a:t>, Gorman, “Saving jobs, promoting democracy: worker co-operatives”, </a:t>
            </a:r>
            <a:r>
              <a:rPr lang="en-GB" sz="1100" i="1" dirty="0"/>
              <a:t>Irish Journal of Sociology</a:t>
            </a:r>
            <a:r>
              <a:rPr lang="en-GB" sz="1100" dirty="0"/>
              <a:t>, 2013(21), p103-115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Peter </a:t>
            </a:r>
            <a:r>
              <a:rPr lang="en-GB" sz="1100" dirty="0" err="1"/>
              <a:t>Gowan</a:t>
            </a:r>
            <a:r>
              <a:rPr lang="en-GB" sz="1100" dirty="0"/>
              <a:t> (The Next System Project), </a:t>
            </a:r>
            <a:r>
              <a:rPr lang="en-GB" sz="1100" i="1" dirty="0"/>
              <a:t>Right to Own: A Policy Framework to </a:t>
            </a:r>
            <a:r>
              <a:rPr lang="en-GB" sz="1100" i="1" dirty="0" err="1"/>
              <a:t>Catalyze</a:t>
            </a:r>
            <a:r>
              <a:rPr lang="en-GB" sz="1100" i="1" dirty="0"/>
              <a:t> Worker Ownership Transitions</a:t>
            </a:r>
            <a:r>
              <a:rPr lang="en-GB" sz="1100" dirty="0"/>
              <a:t>, April 2019</a:t>
            </a:r>
          </a:p>
          <a:p>
            <a:pPr>
              <a:spcBef>
                <a:spcPts val="0"/>
              </a:spcBef>
            </a:pPr>
            <a:r>
              <a:rPr lang="en-GB" sz="1100" dirty="0" err="1"/>
              <a:t>Zevi</a:t>
            </a:r>
            <a:r>
              <a:rPr lang="en-GB" sz="1100" dirty="0"/>
              <a:t>, </a:t>
            </a:r>
            <a:r>
              <a:rPr lang="en-GB" sz="1100" dirty="0" err="1"/>
              <a:t>Zanotti</a:t>
            </a:r>
            <a:r>
              <a:rPr lang="en-GB" sz="1100" dirty="0"/>
              <a:t>, </a:t>
            </a:r>
            <a:r>
              <a:rPr lang="en-GB" sz="1100" dirty="0" err="1"/>
              <a:t>Soulage</a:t>
            </a:r>
            <a:r>
              <a:rPr lang="en-GB" sz="1100" dirty="0"/>
              <a:t> &amp; </a:t>
            </a:r>
            <a:r>
              <a:rPr lang="en-GB" sz="1100" dirty="0" err="1"/>
              <a:t>Zelaia</a:t>
            </a:r>
            <a:r>
              <a:rPr lang="en-GB" sz="1100" dirty="0"/>
              <a:t>, </a:t>
            </a:r>
            <a:r>
              <a:rPr lang="en-GB" sz="1100" i="1" dirty="0"/>
              <a:t>Beyond the crisis: Cooperatives, work, finance, </a:t>
            </a:r>
            <a:r>
              <a:rPr lang="en-GB" sz="1100" dirty="0"/>
              <a:t>CECOP Publications, 2011</a:t>
            </a:r>
          </a:p>
          <a:p>
            <a:pPr>
              <a:spcBef>
                <a:spcPts val="0"/>
              </a:spcBef>
            </a:pPr>
            <a:endParaRPr lang="en-GB" sz="1100" dirty="0"/>
          </a:p>
          <a:p>
            <a:pPr>
              <a:spcBef>
                <a:spcPts val="0"/>
              </a:spcBef>
            </a:pPr>
            <a:r>
              <a:rPr lang="en-GB" sz="1100" dirty="0"/>
              <a:t>ICTU, </a:t>
            </a:r>
            <a:r>
              <a:rPr lang="en-GB" sz="1100" i="1" dirty="0"/>
              <a:t>No Going Back, A New Deal Towards a Safe and Secure Future for All</a:t>
            </a:r>
            <a:r>
              <a:rPr lang="en-GB" sz="1100" dirty="0"/>
              <a:t>, May 2020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dirty="0"/>
          </a:p>
          <a:p>
            <a:pPr>
              <a:spcBef>
                <a:spcPts val="0"/>
              </a:spcBef>
            </a:pPr>
            <a:r>
              <a:rPr lang="en-GB" sz="1100" dirty="0"/>
              <a:t>CLES (Centre for Local Economic Strategies), </a:t>
            </a:r>
            <a:r>
              <a:rPr lang="en-GB" sz="1100" i="1" dirty="0"/>
              <a:t>Owning the Future: After Covid-19, a new era of community wealth building</a:t>
            </a:r>
            <a:r>
              <a:rPr lang="en-GB" sz="1100" dirty="0"/>
              <a:t>, April 2020. All CLES publications are accessible here: </a:t>
            </a:r>
            <a:r>
              <a:rPr lang="en-GB" sz="1100" u="sng" dirty="0">
                <a:hlinkClick r:id="rId6"/>
              </a:rPr>
              <a:t>https://cles.org.uk/publications/</a:t>
            </a:r>
            <a:endParaRPr lang="en-GB" sz="1100" dirty="0"/>
          </a:p>
          <a:p>
            <a:pPr>
              <a:spcBef>
                <a:spcPts val="0"/>
              </a:spcBef>
            </a:pPr>
            <a:r>
              <a:rPr lang="en-GB" sz="1100" dirty="0"/>
              <a:t>CLES, </a:t>
            </a:r>
            <a:r>
              <a:rPr lang="en-GB" sz="1100" i="1" dirty="0"/>
              <a:t>Community wealth building 2019: Theory, practice and next steps</a:t>
            </a:r>
            <a:r>
              <a:rPr lang="en-GB" sz="1100" dirty="0"/>
              <a:t>, September 2019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CLES, </a:t>
            </a:r>
            <a:r>
              <a:rPr lang="en-GB" sz="1100" i="1" dirty="0"/>
              <a:t>The Manifesto for Local Economies</a:t>
            </a:r>
            <a:r>
              <a:rPr lang="en-GB" sz="1100" dirty="0"/>
              <a:t>, November 2019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CLES, </a:t>
            </a:r>
            <a:r>
              <a:rPr lang="en-GB" sz="1100" i="1" dirty="0"/>
              <a:t>An economy for all: the role of community power</a:t>
            </a:r>
            <a:r>
              <a:rPr lang="en-GB" sz="1100" dirty="0"/>
              <a:t>, February 2020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CLES and Preston City Council, </a:t>
            </a:r>
            <a:r>
              <a:rPr lang="en-GB" sz="1100" i="1" dirty="0"/>
              <a:t>How we built community wealth in Preston: Achievements and lessons</a:t>
            </a:r>
            <a:r>
              <a:rPr lang="en-GB" sz="1100" dirty="0"/>
              <a:t>, May 2019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dirty="0"/>
          </a:p>
          <a:p>
            <a:pPr>
              <a:spcBef>
                <a:spcPts val="0"/>
              </a:spcBef>
            </a:pPr>
            <a:r>
              <a:rPr lang="en-GB" sz="1100" dirty="0"/>
              <a:t>Hepburn, C., O’Callaghan, B., Stern, N., </a:t>
            </a:r>
            <a:r>
              <a:rPr lang="en-GB" sz="1100" dirty="0" err="1"/>
              <a:t>Stiglitz</a:t>
            </a:r>
            <a:r>
              <a:rPr lang="en-GB" sz="1100" dirty="0"/>
              <a:t>, J., and </a:t>
            </a:r>
            <a:r>
              <a:rPr lang="en-GB" sz="1100" dirty="0" err="1"/>
              <a:t>Zenghelis</a:t>
            </a:r>
            <a:r>
              <a:rPr lang="en-GB" sz="1100" dirty="0"/>
              <a:t>, D. (2020), ‘Will COVID-19 fiscal recovery packages accelerate or retard progress on climate change?’, Smith School Working Paper 20-02.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The RSA Food, Farming and Countryside Commission (2019), </a:t>
            </a:r>
            <a:r>
              <a:rPr lang="en-GB" sz="1100" i="1" dirty="0"/>
              <a:t>Field Guide to the Future</a:t>
            </a:r>
            <a:r>
              <a:rPr lang="en-GB" sz="1100" dirty="0"/>
              <a:t>. Available at: </a:t>
            </a:r>
            <a:r>
              <a:rPr lang="en-GB" sz="1100" u="sng" dirty="0">
                <a:hlinkClick r:id="rId7"/>
              </a:rPr>
              <a:t>https://www.thersa.org/</a:t>
            </a:r>
            <a:r>
              <a:rPr lang="en-GB" sz="1100" dirty="0"/>
              <a:t> 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The RSA Food, Farming and Countryside Commission (2019), </a:t>
            </a:r>
            <a:r>
              <a:rPr lang="en-GB" sz="1100" i="1" dirty="0"/>
              <a:t>Our Future in the Land</a:t>
            </a:r>
            <a:r>
              <a:rPr lang="en-GB" sz="1100" dirty="0"/>
              <a:t>. 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The RSA Food, Farming and Countryside Commission (2019), </a:t>
            </a:r>
            <a:r>
              <a:rPr lang="en-GB" sz="1100" i="1" dirty="0"/>
              <a:t>Lay of the Land: Report of the Northern Ireland Inquiry</a:t>
            </a:r>
            <a:r>
              <a:rPr lang="en-GB" sz="11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dirty="0"/>
          </a:p>
          <a:p>
            <a:pPr>
              <a:spcBef>
                <a:spcPts val="0"/>
              </a:spcBef>
            </a:pPr>
            <a:r>
              <a:rPr lang="en-GB" sz="1100" u="sng" dirty="0">
                <a:hlinkClick r:id="rId8"/>
              </a:rPr>
              <a:t>https://www.buildbackbetteruk.org/</a:t>
            </a:r>
            <a:r>
              <a:rPr lang="en-GB" sz="1100" dirty="0"/>
              <a:t> </a:t>
            </a:r>
          </a:p>
          <a:p>
            <a:pPr>
              <a:spcBef>
                <a:spcPts val="0"/>
              </a:spcBef>
            </a:pPr>
            <a:r>
              <a:rPr lang="en-GB" sz="1100" u="sng" dirty="0">
                <a:hlinkClick r:id="rId9"/>
              </a:rPr>
              <a:t>http://www.nicommunityenergy.org/</a:t>
            </a:r>
            <a:endParaRPr lang="en-GB" sz="1100" dirty="0"/>
          </a:p>
          <a:p>
            <a:pPr>
              <a:spcBef>
                <a:spcPts val="0"/>
              </a:spcBef>
            </a:pPr>
            <a:r>
              <a:rPr lang="en-GB" sz="1100" u="sng" dirty="0">
                <a:hlinkClick r:id="rId10"/>
              </a:rPr>
              <a:t>https://www.jubilee.coop/jubileefarm/</a:t>
            </a:r>
            <a:r>
              <a:rPr lang="en-GB" sz="1100" dirty="0"/>
              <a:t> </a:t>
            </a:r>
          </a:p>
          <a:p>
            <a:pPr>
              <a:spcBef>
                <a:spcPts val="0"/>
              </a:spcBef>
            </a:pPr>
            <a:r>
              <a:rPr lang="en-GB" sz="1100" u="sng" dirty="0">
                <a:hlinkClick r:id="rId11"/>
              </a:rPr>
              <a:t>https://openfoodnetwork.org.uk/belfast-food-co-op/shop#/producers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584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636520"/>
            <a:ext cx="5922498" cy="4036839"/>
          </a:xfrm>
        </p:spPr>
        <p:txBody>
          <a:bodyPr>
            <a:noAutofit/>
          </a:bodyPr>
          <a:lstStyle/>
          <a:p>
            <a:r>
              <a:rPr lang="en-GB" sz="2000" dirty="0"/>
              <a:t>In the wake of Covid-19, is the local economic policy fit for purpose?</a:t>
            </a:r>
          </a:p>
          <a:p>
            <a:r>
              <a:rPr lang="en-GB" sz="2000" dirty="0" smtClean="0"/>
              <a:t>Can we embed environmental and social concerns into economic recovery programmes? </a:t>
            </a:r>
          </a:p>
          <a:p>
            <a:r>
              <a:rPr lang="en-GB" sz="2000" dirty="0" smtClean="0"/>
              <a:t>Do we want business as usual or do we want to build back better?</a:t>
            </a:r>
          </a:p>
          <a:p>
            <a:pPr lvl="1"/>
            <a:r>
              <a:rPr lang="en-GB" sz="1800" dirty="0" smtClean="0"/>
              <a:t>What are the implications of business as usual: </a:t>
            </a:r>
          </a:p>
          <a:p>
            <a:pPr lvl="2"/>
            <a:r>
              <a:rPr lang="en-GB" sz="1800" dirty="0" smtClean="0"/>
              <a:t>Temperature increase of </a:t>
            </a:r>
            <a:r>
              <a:rPr lang="en-GB" dirty="0" smtClean="0"/>
              <a:t>3°C</a:t>
            </a:r>
          </a:p>
          <a:p>
            <a:pPr lvl="2"/>
            <a:r>
              <a:rPr lang="en-GB" sz="1800" dirty="0" smtClean="0"/>
              <a:t>Placing the cost of the pandemic on workers and communities 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022" t="10131" r="36670" b="10638"/>
          <a:stretch/>
        </p:blipFill>
        <p:spPr>
          <a:xfrm>
            <a:off x="6583680" y="254273"/>
            <a:ext cx="5373475" cy="6419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BUSINESS AS USUAL or BUILDING BACK BETTER?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0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0" y="1300144"/>
            <a:ext cx="4130040" cy="487205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GB" sz="2400" dirty="0"/>
          </a:p>
          <a:p>
            <a:pPr>
              <a:buFontTx/>
              <a:buChar char="-"/>
            </a:pPr>
            <a:r>
              <a:rPr lang="en-GB" sz="2400" dirty="0" smtClean="0"/>
              <a:t>Tackling socio-economic inequalities: 56,000 residents in poverty, </a:t>
            </a:r>
            <a:r>
              <a:rPr lang="en-GB" sz="2400" dirty="0" smtClean="0"/>
              <a:t>7,322 </a:t>
            </a:r>
            <a:r>
              <a:rPr lang="en-GB" sz="2400" dirty="0" smtClean="0"/>
              <a:t>people in housing stress…</a:t>
            </a:r>
          </a:p>
          <a:p>
            <a:pPr>
              <a:buFontTx/>
              <a:buChar char="-"/>
            </a:pPr>
            <a:r>
              <a:rPr lang="en-GB" sz="2400" dirty="0" smtClean="0"/>
              <a:t>Climate emergency declared by Belfast in 2019.</a:t>
            </a:r>
          </a:p>
          <a:p>
            <a:pPr>
              <a:buFontTx/>
              <a:buChar char="-"/>
            </a:pPr>
            <a:endParaRPr lang="en-GB" sz="2400" dirty="0" smtClean="0"/>
          </a:p>
          <a:p>
            <a:pPr>
              <a:buFontTx/>
              <a:buChar char="-"/>
            </a:pPr>
            <a:r>
              <a:rPr lang="en-GB" sz="2400" b="1" dirty="0" smtClean="0"/>
              <a:t>Inclusivity and resilience: what role for co-operatives? </a:t>
            </a:r>
            <a:endParaRPr lang="en-GB" sz="2400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33" y="336516"/>
            <a:ext cx="2515965" cy="3488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1" y="336515"/>
            <a:ext cx="2395697" cy="348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684" y="3189647"/>
            <a:ext cx="2513011" cy="32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621" y="2622002"/>
            <a:ext cx="5438274" cy="3623860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Co-operative principles: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GB" sz="2200" dirty="0" smtClean="0"/>
              <a:t>Voluntary and Open Membership	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GB" sz="2200" dirty="0" smtClean="0"/>
              <a:t>Democratic Member Control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GB" sz="2200" dirty="0" smtClean="0"/>
              <a:t>Member Economic Participation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GB" sz="2200" dirty="0" smtClean="0"/>
              <a:t>Autonomy and Independence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GB" sz="2200" dirty="0" smtClean="0"/>
              <a:t>Education, Training and Information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GB" sz="2200" dirty="0" smtClean="0"/>
              <a:t>Co-operation among Co-operatives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GB" sz="2200" dirty="0" smtClean="0"/>
              <a:t>Concern for Community</a:t>
            </a:r>
            <a:endParaRPr lang="en-GB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990" y="1780675"/>
            <a:ext cx="4658751" cy="383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Co-operatives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4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844842"/>
            <a:ext cx="6704745" cy="420875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Economic and social performance long evidenced</a:t>
            </a:r>
          </a:p>
          <a:p>
            <a:endParaRPr lang="en-GB" sz="2400" dirty="0" smtClean="0"/>
          </a:p>
          <a:p>
            <a:pPr lvl="1"/>
            <a:r>
              <a:rPr lang="en-GB" sz="2300" dirty="0" smtClean="0"/>
              <a:t>More resilient: survival rate in the first years of business is at least twice that of traditional firms ;</a:t>
            </a:r>
          </a:p>
          <a:p>
            <a:pPr lvl="1"/>
            <a:r>
              <a:rPr lang="en-GB" sz="2300" dirty="0" smtClean="0"/>
              <a:t>Worker co-operatives contribute for every £1 to 35% more employment than any other business. </a:t>
            </a:r>
            <a:r>
              <a:rPr lang="en-GB" sz="2300" dirty="0"/>
              <a:t>(Co-operatives UK , 2020</a:t>
            </a:r>
            <a:r>
              <a:rPr lang="en-GB" sz="2300" dirty="0" smtClean="0"/>
              <a:t>)</a:t>
            </a:r>
          </a:p>
          <a:p>
            <a:pPr lvl="1"/>
            <a:r>
              <a:rPr lang="en-GB" sz="2300" dirty="0" smtClean="0"/>
              <a:t>More profitable, higher levels of happiness, trust and cohesion (NEF, 2018)</a:t>
            </a:r>
          </a:p>
          <a:p>
            <a:pPr lvl="1"/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756" y="393035"/>
            <a:ext cx="4364308" cy="2850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818" y="2621880"/>
            <a:ext cx="4091592" cy="405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can we best unleash co-operatives’ social and environmental value?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22" y="2465408"/>
            <a:ext cx="10358377" cy="371155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Areas for development: </a:t>
            </a:r>
          </a:p>
          <a:p>
            <a:pPr lvl="3"/>
            <a:r>
              <a:rPr lang="en-GB" sz="2200" dirty="0" smtClean="0"/>
              <a:t> </a:t>
            </a:r>
            <a:r>
              <a:rPr lang="en-GB" sz="2200" dirty="0" smtClean="0"/>
              <a:t>Green </a:t>
            </a:r>
            <a:r>
              <a:rPr lang="en-GB" sz="2200" dirty="0" smtClean="0"/>
              <a:t>infrastructure projects (retrofitting houses, expanding green spaces, restoring wetlands </a:t>
            </a:r>
            <a:r>
              <a:rPr lang="en-GB" sz="2200" dirty="0" smtClean="0"/>
              <a:t>and</a:t>
            </a:r>
            <a:r>
              <a:rPr lang="en-GB" sz="2200" dirty="0" smtClean="0"/>
              <a:t> </a:t>
            </a:r>
            <a:r>
              <a:rPr lang="en-GB" sz="2200" dirty="0" smtClean="0"/>
              <a:t>natural areas). </a:t>
            </a:r>
          </a:p>
          <a:p>
            <a:pPr lvl="3"/>
            <a:r>
              <a:rPr lang="en-GB" sz="2200" dirty="0" smtClean="0"/>
              <a:t>Local regeneration through co-operatives and community land trust</a:t>
            </a:r>
          </a:p>
          <a:p>
            <a:pPr lvl="3"/>
            <a:r>
              <a:rPr lang="en-GB" sz="2200" dirty="0" smtClean="0"/>
              <a:t>Development of co-operatives in renewable energy . Ex: NICE </a:t>
            </a:r>
          </a:p>
          <a:p>
            <a:pPr lvl="3"/>
            <a:r>
              <a:rPr lang="en-GB" sz="2200" dirty="0" smtClean="0"/>
              <a:t>Promoting worker buyouts </a:t>
            </a:r>
          </a:p>
          <a:p>
            <a:pPr lvl="6"/>
            <a:r>
              <a:rPr lang="en-GB" sz="2200" dirty="0" smtClean="0"/>
              <a:t>IMF predicting contraction of the Irish and British economies</a:t>
            </a:r>
          </a:p>
          <a:p>
            <a:pPr lvl="6"/>
            <a:r>
              <a:rPr lang="en-GB" sz="2200" dirty="0"/>
              <a:t>1</a:t>
            </a:r>
            <a:r>
              <a:rPr lang="en-GB" sz="2200" dirty="0" smtClean="0"/>
              <a:t>20,000 family business facing succession challenges in the next few years.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608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CO-operative</a:t>
            </a:r>
            <a:r>
              <a:rPr lang="en-GB" dirty="0" smtClean="0"/>
              <a:t> farming and ethical consumption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96" t="11836" r="839" b="34869"/>
          <a:stretch/>
        </p:blipFill>
        <p:spPr>
          <a:xfrm>
            <a:off x="160421" y="2711116"/>
            <a:ext cx="6833936" cy="23003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44195" y="5322211"/>
            <a:ext cx="4266388" cy="1078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/>
              <a:t>Jubilee Farm </a:t>
            </a:r>
          </a:p>
          <a:p>
            <a:pPr marL="0" indent="0" algn="ctr">
              <a:buNone/>
            </a:pPr>
            <a:r>
              <a:rPr lang="en-GB" sz="2400" dirty="0" smtClean="0"/>
              <a:t>– first community agriculture co-operative in NI</a:t>
            </a:r>
            <a:endParaRPr lang="en-GB" sz="2200" dirty="0" smtClean="0"/>
          </a:p>
          <a:p>
            <a:endParaRPr lang="en-GB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87795" y="2865398"/>
            <a:ext cx="4371068" cy="1257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/>
              <a:t>Belfast Food Co-op</a:t>
            </a:r>
          </a:p>
          <a:p>
            <a:pPr marL="0" indent="0" algn="ctr">
              <a:buNone/>
            </a:pPr>
            <a:r>
              <a:rPr lang="en-GB" dirty="0"/>
              <a:t>affordable, low waste, ethically sourced, eco-friendly, organic products</a:t>
            </a:r>
            <a:endParaRPr lang="en-GB" sz="2200" dirty="0" smtClean="0"/>
          </a:p>
          <a:p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68" y="4122821"/>
            <a:ext cx="2502569" cy="25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746" y="866274"/>
            <a:ext cx="7729728" cy="1599134"/>
          </a:xfrm>
        </p:spPr>
        <p:txBody>
          <a:bodyPr>
            <a:normAutofit/>
          </a:bodyPr>
          <a:lstStyle/>
          <a:p>
            <a:r>
              <a:rPr lang="en-GB" dirty="0" smtClean="0"/>
              <a:t>DEVELOPING A LOCAL Co-operative ECONOMY:</a:t>
            </a:r>
            <a:br>
              <a:rPr lang="en-GB" dirty="0" smtClean="0"/>
            </a:br>
            <a:r>
              <a:rPr lang="en-GB" dirty="0" smtClean="0"/>
              <a:t>our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23" y="2919663"/>
            <a:ext cx="10410514" cy="325654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GB" sz="2500" b="1" dirty="0" smtClean="0"/>
              <a:t>A level playing field for </a:t>
            </a:r>
            <a:r>
              <a:rPr lang="en-GB" sz="2500" b="1" dirty="0" smtClean="0"/>
              <a:t>co-operatives</a:t>
            </a:r>
            <a:endParaRPr lang="en-GB" sz="2500" b="1" dirty="0" smtClean="0"/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GB" sz="2500" b="1" dirty="0" smtClean="0"/>
              <a:t>Raising the profile of co-operatives as real businesses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GB" sz="2500" b="1" dirty="0" smtClean="0"/>
              <a:t>Tailored support through a Co-operative Development Agency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GB" sz="2500" b="1" dirty="0" smtClean="0"/>
              <a:t>Financial Assistance and public investment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GB" sz="2500" b="1" dirty="0" smtClean="0"/>
              <a:t>Deploying a community wealth building approach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992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1000</TotalTime>
  <Words>931</Words>
  <Application>Microsoft Office PowerPoint</Application>
  <PresentationFormat>Widescreen</PresentationFormat>
  <Paragraphs>101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Parcel</vt:lpstr>
      <vt:lpstr>The TRANSFORMATIVE POWER OF  Co-opERATIVES</vt:lpstr>
      <vt:lpstr>BUSINESS AS USUAL or BUILDING BACK BETTER?</vt:lpstr>
      <vt:lpstr>PowerPoint Presentation</vt:lpstr>
      <vt:lpstr>Co-operatives</vt:lpstr>
      <vt:lpstr>PowerPoint Presentation</vt:lpstr>
      <vt:lpstr>PowerPoint Presentation</vt:lpstr>
      <vt:lpstr>How can we best unleash co-operatives’ social and environmental value? </vt:lpstr>
      <vt:lpstr>CO-operative farming and ethical consumption</vt:lpstr>
      <vt:lpstr>DEVELOPING A LOCAL Co-operative ECONOMY: our RECOMMENDATIONS</vt:lpstr>
      <vt:lpstr>COMMUNITY WEALTH BUILDING</vt:lpstr>
      <vt:lpstr>PowerPoint Presentation</vt:lpstr>
      <vt:lpstr>References: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The political economy of post-conflict transformation in Northern Ireland –</dc:title>
  <dc:creator>Perrin, Eleonore</dc:creator>
  <cp:lastModifiedBy>Perrin, Eleonore</cp:lastModifiedBy>
  <cp:revision>39</cp:revision>
  <cp:lastPrinted>2018-05-10T14:17:23Z</cp:lastPrinted>
  <dcterms:created xsi:type="dcterms:W3CDTF">2018-05-09T09:18:50Z</dcterms:created>
  <dcterms:modified xsi:type="dcterms:W3CDTF">2020-09-28T20:06:13Z</dcterms:modified>
</cp:coreProperties>
</file>