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63" r:id="rId4"/>
  </p:sldMasterIdLst>
  <p:notesMasterIdLst>
    <p:notesMasterId r:id="rId32"/>
  </p:notesMasterIdLst>
  <p:handoutMasterIdLst>
    <p:handoutMasterId r:id="rId33"/>
  </p:handoutMasterIdLst>
  <p:sldIdLst>
    <p:sldId id="258" r:id="rId5"/>
    <p:sldId id="300" r:id="rId6"/>
    <p:sldId id="336" r:id="rId7"/>
    <p:sldId id="316" r:id="rId8"/>
    <p:sldId id="330" r:id="rId9"/>
    <p:sldId id="317" r:id="rId10"/>
    <p:sldId id="331" r:id="rId11"/>
    <p:sldId id="321" r:id="rId12"/>
    <p:sldId id="322" r:id="rId13"/>
    <p:sldId id="332" r:id="rId14"/>
    <p:sldId id="293" r:id="rId15"/>
    <p:sldId id="333" r:id="rId16"/>
    <p:sldId id="327" r:id="rId17"/>
    <p:sldId id="335" r:id="rId18"/>
    <p:sldId id="320" r:id="rId19"/>
    <p:sldId id="324" r:id="rId20"/>
    <p:sldId id="284" r:id="rId21"/>
    <p:sldId id="313" r:id="rId22"/>
    <p:sldId id="265" r:id="rId23"/>
    <p:sldId id="268" r:id="rId24"/>
    <p:sldId id="272" r:id="rId25"/>
    <p:sldId id="277" r:id="rId26"/>
    <p:sldId id="282" r:id="rId27"/>
    <p:sldId id="287" r:id="rId28"/>
    <p:sldId id="292" r:id="rId29"/>
    <p:sldId id="299" r:id="rId30"/>
    <p:sldId id="334" r:id="rId31"/>
  </p:sldIdLst>
  <p:sldSz cx="12192000" cy="6858000"/>
  <p:notesSz cx="6858000" cy="9144000"/>
  <p:embeddedFontLst>
    <p:embeddedFont>
      <p:font typeface="Arial Black" panose="020B0A04020102020204" pitchFamily="34"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omic Sans MS" panose="030F0702030302020204" pitchFamily="66" charset="0"/>
      <p:regular r:id="rId41"/>
      <p:bold r:id="rId42"/>
      <p:italic r:id="rId43"/>
      <p:boldItalic r:id="rId44"/>
    </p:embeddedFont>
    <p:embeddedFont>
      <p:font typeface="Ink Free" panose="03080402000500000000" pitchFamily="66" charset="0"/>
      <p:regular r:id="rId45"/>
    </p:embeddedFont>
    <p:embeddedFont>
      <p:font typeface="Verdana" panose="020B0604030504040204" pitchFamily="34" charset="0"/>
      <p:regular r:id="rId46"/>
      <p:bold r:id="rId47"/>
      <p:italic r:id="rId48"/>
      <p:boldItalic r:id="rId49"/>
    </p:embeddedFont>
    <p:embeddedFont>
      <p:font typeface="Verdana Pro" panose="020B0604030504040204" pitchFamily="34" charset="0"/>
      <p:regular r:id="rId50"/>
      <p:bold r:id="rId51"/>
      <p:italic r:id="rId52"/>
      <p:boldItalic r:id="rId53"/>
    </p:embeddedFont>
    <p:embeddedFont>
      <p:font typeface="Verdana Pro Black" panose="020B0A04030504040204" pitchFamily="34" charset="0"/>
      <p:bold r:id="rId54"/>
      <p:boldItalic r:id="rId55"/>
    </p:embeddedFont>
    <p:embeddedFont>
      <p:font typeface="Verdana Pro SemiBold" panose="020B0704030504040204" pitchFamily="34" charset="0"/>
      <p:bold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0C2E7-F311-49C8-B919-60AD991744C6}" v="371" dt="2020-10-06T05:38:11.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3098" autoAdjust="0"/>
  </p:normalViewPr>
  <p:slideViewPr>
    <p:cSldViewPr snapToGrid="0">
      <p:cViewPr varScale="1">
        <p:scale>
          <a:sx n="52" d="100"/>
          <a:sy n="52" d="100"/>
        </p:scale>
        <p:origin x="732" y="114"/>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8B87-424A-B7A1-23CA79CE6C05}"/>
              </c:ext>
            </c:extLst>
          </c:dPt>
          <c:dPt>
            <c:idx val="1"/>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6-8B87-424A-B7A1-23CA79CE6C05}"/>
              </c:ext>
            </c:extLst>
          </c:dPt>
          <c:dPt>
            <c:idx val="2"/>
            <c:invertIfNegative val="0"/>
            <c:bubble3D val="0"/>
            <c:spPr>
              <a:solidFill>
                <a:schemeClr val="tx2"/>
              </a:solidFill>
              <a:ln>
                <a:noFill/>
              </a:ln>
              <a:effectLst/>
            </c:spPr>
            <c:extLst>
              <c:ext xmlns:c16="http://schemas.microsoft.com/office/drawing/2014/chart" uri="{C3380CC4-5D6E-409C-BE32-E72D297353CC}">
                <c16:uniqueId val="{00000004-8B87-424A-B7A1-23CA79CE6C05}"/>
              </c:ext>
            </c:extLst>
          </c:dPt>
          <c:dPt>
            <c:idx val="3"/>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7-8B87-424A-B7A1-23CA79CE6C05}"/>
              </c:ext>
            </c:extLst>
          </c:dPt>
          <c:dPt>
            <c:idx val="4"/>
            <c:invertIfNegative val="0"/>
            <c:bubble3D val="0"/>
            <c:spPr>
              <a:solidFill>
                <a:schemeClr val="tx2"/>
              </a:solidFill>
              <a:ln>
                <a:noFill/>
              </a:ln>
              <a:effectLst/>
            </c:spPr>
            <c:extLst>
              <c:ext xmlns:c16="http://schemas.microsoft.com/office/drawing/2014/chart" uri="{C3380CC4-5D6E-409C-BE32-E72D297353CC}">
                <c16:uniqueId val="{00000005-8B87-424A-B7A1-23CA79CE6C05}"/>
              </c:ext>
            </c:extLst>
          </c:dPt>
          <c:cat>
            <c:strRef>
              <c:f>Sheet1!$A$2:$A$6</c:f>
              <c:strCache>
                <c:ptCount val="5"/>
                <c:pt idx="0">
                  <c:v>20XX</c:v>
                </c:pt>
                <c:pt idx="1">
                  <c:v>20XX</c:v>
                </c:pt>
                <c:pt idx="2">
                  <c:v>20XX</c:v>
                </c:pt>
                <c:pt idx="3">
                  <c:v>20XX</c:v>
                </c:pt>
                <c:pt idx="4">
                  <c:v>20XX</c:v>
                </c:pt>
              </c:strCache>
            </c:strRef>
          </c:cat>
          <c:val>
            <c:numRef>
              <c:f>Sheet1!$B$2:$B$6</c:f>
              <c:numCache>
                <c:formatCode>General</c:formatCode>
                <c:ptCount val="5"/>
                <c:pt idx="0">
                  <c:v>10000</c:v>
                </c:pt>
                <c:pt idx="1">
                  <c:v>20000</c:v>
                </c:pt>
                <c:pt idx="2">
                  <c:v>30000</c:v>
                </c:pt>
                <c:pt idx="3">
                  <c:v>40000</c:v>
                </c:pt>
                <c:pt idx="4">
                  <c:v>50000</c:v>
                </c:pt>
              </c:numCache>
            </c:numRef>
          </c:val>
          <c:extLst>
            <c:ext xmlns:c16="http://schemas.microsoft.com/office/drawing/2014/chart" uri="{C3380CC4-5D6E-409C-BE32-E72D297353CC}">
              <c16:uniqueId val="{00000000-8B87-424A-B7A1-23CA79CE6C05}"/>
            </c:ext>
          </c:extLst>
        </c:ser>
        <c:dLbls>
          <c:showLegendKey val="0"/>
          <c:showVal val="0"/>
          <c:showCatName val="0"/>
          <c:showSerName val="0"/>
          <c:showPercent val="0"/>
          <c:showBubbleSize val="0"/>
        </c:dLbls>
        <c:gapWidth val="67"/>
        <c:overlap val="-29"/>
        <c:axId val="643702576"/>
        <c:axId val="643702904"/>
      </c:barChart>
      <c:catAx>
        <c:axId val="64370257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643702904"/>
        <c:crosses val="autoZero"/>
        <c:auto val="1"/>
        <c:lblAlgn val="ctr"/>
        <c:lblOffset val="100"/>
        <c:noMultiLvlLbl val="0"/>
      </c:catAx>
      <c:valAx>
        <c:axId val="643702904"/>
        <c:scaling>
          <c:orientation val="minMax"/>
          <c:max val="50000"/>
        </c:scaling>
        <c:delete val="0"/>
        <c:axPos val="l"/>
        <c:majorGridlines>
          <c:spPr>
            <a:ln w="6350" cap="flat" cmpd="sng" algn="ctr">
              <a:solidFill>
                <a:schemeClr val="bg1">
                  <a:lumMod val="95000"/>
                  <a:alpha val="50000"/>
                </a:schemeClr>
              </a:solidFill>
              <a:round/>
            </a:ln>
            <a:effectLst/>
          </c:spPr>
        </c:majorGridlines>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200" b="0" i="1" u="none" strike="noStrike" kern="1200" baseline="0">
                <a:solidFill>
                  <a:schemeClr val="tx2"/>
                </a:solidFill>
                <a:latin typeface="+mn-lt"/>
                <a:ea typeface="+mn-ea"/>
                <a:cs typeface="+mn-cs"/>
              </a:defRPr>
            </a:pPr>
            <a:endParaRPr lang="en-US"/>
          </a:p>
        </c:txPr>
        <c:crossAx val="643702576"/>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2017 kwh </c:v>
                </c:pt>
              </c:strCache>
            </c:strRef>
          </c:tx>
          <c:spPr>
            <a:solidFill>
              <a:srgbClr val="FF6600"/>
            </a:solidFill>
            <a:ln>
              <a:noFill/>
            </a:ln>
            <a:effectLst/>
          </c:spPr>
          <c:invertIfNegative val="0"/>
          <c:cat>
            <c:strRef>
              <c:f>Sheet1!$A$2:$A$19</c:f>
              <c:strCache>
                <c:ptCount val="18"/>
                <c:pt idx="0">
                  <c:v>Rath Mor</c:v>
                </c:pt>
                <c:pt idx="1">
                  <c:v>YMCA</c:v>
                </c:pt>
                <c:pt idx="2">
                  <c:v>Harmony</c:v>
                </c:pt>
                <c:pt idx="3">
                  <c:v>Newry &amp; Mourne</c:v>
                </c:pt>
                <c:pt idx="4">
                  <c:v>Inspire Wellbeing</c:v>
                </c:pt>
                <c:pt idx="5">
                  <c:v>Ashton</c:v>
                </c:pt>
                <c:pt idx="6">
                  <c:v>Bryson Recycling</c:v>
                </c:pt>
                <c:pt idx="7">
                  <c:v>Whitehead CA</c:v>
                </c:pt>
                <c:pt idx="8">
                  <c:v>Ulster Wildlife</c:v>
                </c:pt>
                <c:pt idx="9">
                  <c:v>Chinese Welfare Ass</c:v>
                </c:pt>
                <c:pt idx="10">
                  <c:v>Morningtom </c:v>
                </c:pt>
                <c:pt idx="11">
                  <c:v>Woman's Aid</c:v>
                </c:pt>
                <c:pt idx="12">
                  <c:v>Mediation NI</c:v>
                </c:pt>
                <c:pt idx="13">
                  <c:v>TIDAL</c:v>
                </c:pt>
                <c:pt idx="14">
                  <c:v>Nerve Centre</c:v>
                </c:pt>
                <c:pt idx="15">
                  <c:v>Workwest</c:v>
                </c:pt>
                <c:pt idx="16">
                  <c:v>Positive Futures</c:v>
                </c:pt>
                <c:pt idx="17">
                  <c:v>Galbally</c:v>
                </c:pt>
              </c:strCache>
            </c:strRef>
          </c:cat>
          <c:val>
            <c:numRef>
              <c:f>Sheet1!$B$2:$B$19</c:f>
              <c:numCache>
                <c:formatCode>General</c:formatCode>
                <c:ptCount val="18"/>
                <c:pt idx="0">
                  <c:v>10116</c:v>
                </c:pt>
                <c:pt idx="1">
                  <c:v>10697</c:v>
                </c:pt>
                <c:pt idx="2">
                  <c:v>5228</c:v>
                </c:pt>
                <c:pt idx="3">
                  <c:v>10664</c:v>
                </c:pt>
                <c:pt idx="4">
                  <c:v>3032</c:v>
                </c:pt>
                <c:pt idx="5">
                  <c:v>10615</c:v>
                </c:pt>
                <c:pt idx="6">
                  <c:v>10125</c:v>
                </c:pt>
                <c:pt idx="7">
                  <c:v>11957</c:v>
                </c:pt>
                <c:pt idx="8">
                  <c:v>10803</c:v>
                </c:pt>
                <c:pt idx="9">
                  <c:v>8606</c:v>
                </c:pt>
                <c:pt idx="10">
                  <c:v>4089</c:v>
                </c:pt>
                <c:pt idx="11">
                  <c:v>9046</c:v>
                </c:pt>
                <c:pt idx="12">
                  <c:v>3641</c:v>
                </c:pt>
                <c:pt idx="13">
                  <c:v>11758</c:v>
                </c:pt>
                <c:pt idx="14">
                  <c:v>10356</c:v>
                </c:pt>
                <c:pt idx="15">
                  <c:v>8936</c:v>
                </c:pt>
                <c:pt idx="16">
                  <c:v>10847</c:v>
                </c:pt>
                <c:pt idx="17">
                  <c:v>10183</c:v>
                </c:pt>
              </c:numCache>
            </c:numRef>
          </c:val>
          <c:extLst>
            <c:ext xmlns:c16="http://schemas.microsoft.com/office/drawing/2014/chart" uri="{C3380CC4-5D6E-409C-BE32-E72D297353CC}">
              <c16:uniqueId val="{00000000-9503-41C5-A2D9-73802AD5C795}"/>
            </c:ext>
          </c:extLst>
        </c:ser>
        <c:ser>
          <c:idx val="1"/>
          <c:order val="1"/>
          <c:tx>
            <c:strRef>
              <c:f>Sheet1!$C$1</c:f>
              <c:strCache>
                <c:ptCount val="1"/>
                <c:pt idx="0">
                  <c:v> 2018 kwh </c:v>
                </c:pt>
              </c:strCache>
            </c:strRef>
          </c:tx>
          <c:spPr>
            <a:solidFill>
              <a:srgbClr val="FFFF00"/>
            </a:solidFill>
            <a:ln>
              <a:noFill/>
            </a:ln>
            <a:effectLst/>
          </c:spPr>
          <c:invertIfNegative val="0"/>
          <c:cat>
            <c:strRef>
              <c:f>Sheet1!$A$2:$A$19</c:f>
              <c:strCache>
                <c:ptCount val="18"/>
                <c:pt idx="0">
                  <c:v>Rath Mor</c:v>
                </c:pt>
                <c:pt idx="1">
                  <c:v>YMCA</c:v>
                </c:pt>
                <c:pt idx="2">
                  <c:v>Harmony</c:v>
                </c:pt>
                <c:pt idx="3">
                  <c:v>Newry &amp; Mourne</c:v>
                </c:pt>
                <c:pt idx="4">
                  <c:v>Inspire Wellbeing</c:v>
                </c:pt>
                <c:pt idx="5">
                  <c:v>Ashton</c:v>
                </c:pt>
                <c:pt idx="6">
                  <c:v>Bryson Recycling</c:v>
                </c:pt>
                <c:pt idx="7">
                  <c:v>Whitehead CA</c:v>
                </c:pt>
                <c:pt idx="8">
                  <c:v>Ulster Wildlife</c:v>
                </c:pt>
                <c:pt idx="9">
                  <c:v>Chinese Welfare Ass</c:v>
                </c:pt>
                <c:pt idx="10">
                  <c:v>Morningtom </c:v>
                </c:pt>
                <c:pt idx="11">
                  <c:v>Woman's Aid</c:v>
                </c:pt>
                <c:pt idx="12">
                  <c:v>Mediation NI</c:v>
                </c:pt>
                <c:pt idx="13">
                  <c:v>TIDAL</c:v>
                </c:pt>
                <c:pt idx="14">
                  <c:v>Nerve Centre</c:v>
                </c:pt>
                <c:pt idx="15">
                  <c:v>Workwest</c:v>
                </c:pt>
                <c:pt idx="16">
                  <c:v>Positive Futures</c:v>
                </c:pt>
                <c:pt idx="17">
                  <c:v>Galbally</c:v>
                </c:pt>
              </c:strCache>
            </c:strRef>
          </c:cat>
          <c:val>
            <c:numRef>
              <c:f>Sheet1!$C$2:$C$19</c:f>
              <c:numCache>
                <c:formatCode>General</c:formatCode>
                <c:ptCount val="18"/>
                <c:pt idx="0">
                  <c:v>10105</c:v>
                </c:pt>
                <c:pt idx="1">
                  <c:v>10653</c:v>
                </c:pt>
                <c:pt idx="2">
                  <c:v>5418</c:v>
                </c:pt>
                <c:pt idx="3">
                  <c:v>10715</c:v>
                </c:pt>
                <c:pt idx="4">
                  <c:v>2982</c:v>
                </c:pt>
                <c:pt idx="5">
                  <c:v>10543</c:v>
                </c:pt>
                <c:pt idx="6">
                  <c:v>9952</c:v>
                </c:pt>
                <c:pt idx="7">
                  <c:v>13855</c:v>
                </c:pt>
                <c:pt idx="8">
                  <c:v>10743</c:v>
                </c:pt>
                <c:pt idx="9">
                  <c:v>8380</c:v>
                </c:pt>
                <c:pt idx="10">
                  <c:v>4069</c:v>
                </c:pt>
                <c:pt idx="11">
                  <c:v>8994</c:v>
                </c:pt>
                <c:pt idx="12">
                  <c:v>3512</c:v>
                </c:pt>
                <c:pt idx="13">
                  <c:v>11141</c:v>
                </c:pt>
                <c:pt idx="14">
                  <c:v>9642</c:v>
                </c:pt>
                <c:pt idx="15">
                  <c:v>8670</c:v>
                </c:pt>
                <c:pt idx="16">
                  <c:v>10937</c:v>
                </c:pt>
                <c:pt idx="17">
                  <c:v>10054</c:v>
                </c:pt>
              </c:numCache>
            </c:numRef>
          </c:val>
          <c:extLst>
            <c:ext xmlns:c16="http://schemas.microsoft.com/office/drawing/2014/chart" uri="{C3380CC4-5D6E-409C-BE32-E72D297353CC}">
              <c16:uniqueId val="{00000001-9503-41C5-A2D9-73802AD5C795}"/>
            </c:ext>
          </c:extLst>
        </c:ser>
        <c:dLbls>
          <c:showLegendKey val="0"/>
          <c:showVal val="0"/>
          <c:showCatName val="0"/>
          <c:showSerName val="0"/>
          <c:showPercent val="0"/>
          <c:showBubbleSize val="0"/>
        </c:dLbls>
        <c:gapWidth val="269"/>
        <c:overlap val="-27"/>
        <c:axId val="740908688"/>
        <c:axId val="743266984"/>
      </c:barChart>
      <c:lineChart>
        <c:grouping val="standard"/>
        <c:varyColors val="0"/>
        <c:ser>
          <c:idx val="2"/>
          <c:order val="2"/>
          <c:tx>
            <c:strRef>
              <c:f>Sheet1!$D$1</c:f>
              <c:strCache>
                <c:ptCount val="1"/>
                <c:pt idx="0">
                  <c:v> 2019 kwh </c:v>
                </c:pt>
              </c:strCache>
            </c:strRef>
          </c:tx>
          <c:spPr>
            <a:ln w="38100" cap="rnd">
              <a:solidFill>
                <a:srgbClr val="FF0000"/>
              </a:solidFill>
              <a:round/>
            </a:ln>
            <a:effectLst/>
          </c:spPr>
          <c:marker>
            <c:symbol val="none"/>
          </c:marker>
          <c:cat>
            <c:strRef>
              <c:f>Sheet1!$A$2:$A$19</c:f>
              <c:strCache>
                <c:ptCount val="18"/>
                <c:pt idx="0">
                  <c:v>Rath Mor</c:v>
                </c:pt>
                <c:pt idx="1">
                  <c:v>YMCA</c:v>
                </c:pt>
                <c:pt idx="2">
                  <c:v>Harmony</c:v>
                </c:pt>
                <c:pt idx="3">
                  <c:v>Newry &amp; Mourne</c:v>
                </c:pt>
                <c:pt idx="4">
                  <c:v>Inspire Wellbeing</c:v>
                </c:pt>
                <c:pt idx="5">
                  <c:v>Ashton</c:v>
                </c:pt>
                <c:pt idx="6">
                  <c:v>Bryson Recycling</c:v>
                </c:pt>
                <c:pt idx="7">
                  <c:v>Whitehead CA</c:v>
                </c:pt>
                <c:pt idx="8">
                  <c:v>Ulster Wildlife</c:v>
                </c:pt>
                <c:pt idx="9">
                  <c:v>Chinese Welfare Ass</c:v>
                </c:pt>
                <c:pt idx="10">
                  <c:v>Morningtom </c:v>
                </c:pt>
                <c:pt idx="11">
                  <c:v>Woman's Aid</c:v>
                </c:pt>
                <c:pt idx="12">
                  <c:v>Mediation NI</c:v>
                </c:pt>
                <c:pt idx="13">
                  <c:v>TIDAL</c:v>
                </c:pt>
                <c:pt idx="14">
                  <c:v>Nerve Centre</c:v>
                </c:pt>
                <c:pt idx="15">
                  <c:v>Workwest</c:v>
                </c:pt>
                <c:pt idx="16">
                  <c:v>Positive Futures</c:v>
                </c:pt>
                <c:pt idx="17">
                  <c:v>Galbally</c:v>
                </c:pt>
              </c:strCache>
            </c:strRef>
          </c:cat>
          <c:val>
            <c:numRef>
              <c:f>Sheet1!$D$2:$D$19</c:f>
              <c:numCache>
                <c:formatCode>General</c:formatCode>
                <c:ptCount val="18"/>
              </c:numCache>
            </c:numRef>
          </c:val>
          <c:smooth val="0"/>
          <c:extLst>
            <c:ext xmlns:c16="http://schemas.microsoft.com/office/drawing/2014/chart" uri="{C3380CC4-5D6E-409C-BE32-E72D297353CC}">
              <c16:uniqueId val="{00000002-9503-41C5-A2D9-73802AD5C795}"/>
            </c:ext>
          </c:extLst>
        </c:ser>
        <c:ser>
          <c:idx val="3"/>
          <c:order val="3"/>
          <c:tx>
            <c:strRef>
              <c:f>Sheet1!$E$1</c:f>
              <c:strCache>
                <c:ptCount val="1"/>
                <c:pt idx="0">
                  <c:v> 2020 kwh </c:v>
                </c:pt>
              </c:strCache>
            </c:strRef>
          </c:tx>
          <c:spPr>
            <a:ln w="38100" cap="rnd">
              <a:solidFill>
                <a:schemeClr val="accent1">
                  <a:lumMod val="60000"/>
                </a:schemeClr>
              </a:solidFill>
              <a:round/>
            </a:ln>
            <a:effectLst/>
          </c:spPr>
          <c:marker>
            <c:symbol val="none"/>
          </c:marker>
          <c:cat>
            <c:strRef>
              <c:f>Sheet1!$A$2:$A$19</c:f>
              <c:strCache>
                <c:ptCount val="18"/>
                <c:pt idx="0">
                  <c:v>Rath Mor</c:v>
                </c:pt>
                <c:pt idx="1">
                  <c:v>YMCA</c:v>
                </c:pt>
                <c:pt idx="2">
                  <c:v>Harmony</c:v>
                </c:pt>
                <c:pt idx="3">
                  <c:v>Newry &amp; Mourne</c:v>
                </c:pt>
                <c:pt idx="4">
                  <c:v>Inspire Wellbeing</c:v>
                </c:pt>
                <c:pt idx="5">
                  <c:v>Ashton</c:v>
                </c:pt>
                <c:pt idx="6">
                  <c:v>Bryson Recycling</c:v>
                </c:pt>
                <c:pt idx="7">
                  <c:v>Whitehead CA</c:v>
                </c:pt>
                <c:pt idx="8">
                  <c:v>Ulster Wildlife</c:v>
                </c:pt>
                <c:pt idx="9">
                  <c:v>Chinese Welfare Ass</c:v>
                </c:pt>
                <c:pt idx="10">
                  <c:v>Morningtom </c:v>
                </c:pt>
                <c:pt idx="11">
                  <c:v>Woman's Aid</c:v>
                </c:pt>
                <c:pt idx="12">
                  <c:v>Mediation NI</c:v>
                </c:pt>
                <c:pt idx="13">
                  <c:v>TIDAL</c:v>
                </c:pt>
                <c:pt idx="14">
                  <c:v>Nerve Centre</c:v>
                </c:pt>
                <c:pt idx="15">
                  <c:v>Workwest</c:v>
                </c:pt>
                <c:pt idx="16">
                  <c:v>Positive Futures</c:v>
                </c:pt>
                <c:pt idx="17">
                  <c:v>Galbally</c:v>
                </c:pt>
              </c:strCache>
            </c:strRef>
          </c:cat>
          <c:val>
            <c:numRef>
              <c:f>Sheet1!$E$2:$E$19</c:f>
              <c:numCache>
                <c:formatCode>General</c:formatCode>
                <c:ptCount val="18"/>
              </c:numCache>
            </c:numRef>
          </c:val>
          <c:smooth val="0"/>
          <c:extLst>
            <c:ext xmlns:c16="http://schemas.microsoft.com/office/drawing/2014/chart" uri="{C3380CC4-5D6E-409C-BE32-E72D297353CC}">
              <c16:uniqueId val="{00000000-6300-4F50-933D-054FEC9F1DCF}"/>
            </c:ext>
          </c:extLst>
        </c:ser>
        <c:ser>
          <c:idx val="4"/>
          <c:order val="4"/>
          <c:tx>
            <c:strRef>
              <c:f>Sheet1!$F$1</c:f>
              <c:strCache>
                <c:ptCount val="1"/>
                <c:pt idx="0">
                  <c:v>annual forecast (model)</c:v>
                </c:pt>
              </c:strCache>
            </c:strRef>
          </c:tx>
          <c:spPr>
            <a:ln w="38100" cap="rnd">
              <a:solidFill>
                <a:srgbClr val="FF0000"/>
              </a:solidFill>
              <a:round/>
            </a:ln>
            <a:effectLst/>
          </c:spPr>
          <c:marker>
            <c:symbol val="none"/>
          </c:marker>
          <c:cat>
            <c:strRef>
              <c:f>Sheet1!$A$2:$A$19</c:f>
              <c:strCache>
                <c:ptCount val="18"/>
                <c:pt idx="0">
                  <c:v>Rath Mor</c:v>
                </c:pt>
                <c:pt idx="1">
                  <c:v>YMCA</c:v>
                </c:pt>
                <c:pt idx="2">
                  <c:v>Harmony</c:v>
                </c:pt>
                <c:pt idx="3">
                  <c:v>Newry &amp; Mourne</c:v>
                </c:pt>
                <c:pt idx="4">
                  <c:v>Inspire Wellbeing</c:v>
                </c:pt>
                <c:pt idx="5">
                  <c:v>Ashton</c:v>
                </c:pt>
                <c:pt idx="6">
                  <c:v>Bryson Recycling</c:v>
                </c:pt>
                <c:pt idx="7">
                  <c:v>Whitehead CA</c:v>
                </c:pt>
                <c:pt idx="8">
                  <c:v>Ulster Wildlife</c:v>
                </c:pt>
                <c:pt idx="9">
                  <c:v>Chinese Welfare Ass</c:v>
                </c:pt>
                <c:pt idx="10">
                  <c:v>Morningtom </c:v>
                </c:pt>
                <c:pt idx="11">
                  <c:v>Woman's Aid</c:v>
                </c:pt>
                <c:pt idx="12">
                  <c:v>Mediation NI</c:v>
                </c:pt>
                <c:pt idx="13">
                  <c:v>TIDAL</c:v>
                </c:pt>
                <c:pt idx="14">
                  <c:v>Nerve Centre</c:v>
                </c:pt>
                <c:pt idx="15">
                  <c:v>Workwest</c:v>
                </c:pt>
                <c:pt idx="16">
                  <c:v>Positive Futures</c:v>
                </c:pt>
                <c:pt idx="17">
                  <c:v>Galbally</c:v>
                </c:pt>
              </c:strCache>
            </c:strRef>
          </c:cat>
          <c:val>
            <c:numRef>
              <c:f>Sheet1!$F$2:$F$19</c:f>
              <c:numCache>
                <c:formatCode>General</c:formatCode>
                <c:ptCount val="18"/>
                <c:pt idx="0">
                  <c:v>9264</c:v>
                </c:pt>
                <c:pt idx="1">
                  <c:v>10104</c:v>
                </c:pt>
                <c:pt idx="2">
                  <c:v>4944</c:v>
                </c:pt>
                <c:pt idx="3">
                  <c:v>9552</c:v>
                </c:pt>
                <c:pt idx="4">
                  <c:v>3180</c:v>
                </c:pt>
                <c:pt idx="5">
                  <c:v>9498</c:v>
                </c:pt>
                <c:pt idx="6">
                  <c:v>9005</c:v>
                </c:pt>
                <c:pt idx="7">
                  <c:v>11740</c:v>
                </c:pt>
                <c:pt idx="8">
                  <c:v>9540</c:v>
                </c:pt>
                <c:pt idx="9">
                  <c:v>8663</c:v>
                </c:pt>
                <c:pt idx="10">
                  <c:v>4378</c:v>
                </c:pt>
                <c:pt idx="11">
                  <c:v>8497</c:v>
                </c:pt>
                <c:pt idx="12">
                  <c:v>3352</c:v>
                </c:pt>
                <c:pt idx="13">
                  <c:v>9926</c:v>
                </c:pt>
                <c:pt idx="14">
                  <c:v>9065</c:v>
                </c:pt>
                <c:pt idx="15">
                  <c:v>9364</c:v>
                </c:pt>
                <c:pt idx="16">
                  <c:v>9293</c:v>
                </c:pt>
                <c:pt idx="17">
                  <c:v>8850</c:v>
                </c:pt>
              </c:numCache>
            </c:numRef>
          </c:val>
          <c:smooth val="0"/>
          <c:extLst>
            <c:ext xmlns:c16="http://schemas.microsoft.com/office/drawing/2014/chart" uri="{C3380CC4-5D6E-409C-BE32-E72D297353CC}">
              <c16:uniqueId val="{00000001-6300-4F50-933D-054FEC9F1DCF}"/>
            </c:ext>
          </c:extLst>
        </c:ser>
        <c:dLbls>
          <c:showLegendKey val="0"/>
          <c:showVal val="0"/>
          <c:showCatName val="0"/>
          <c:showSerName val="0"/>
          <c:showPercent val="0"/>
          <c:showBubbleSize val="0"/>
        </c:dLbls>
        <c:marker val="1"/>
        <c:smooth val="0"/>
        <c:axId val="740908688"/>
        <c:axId val="743266984"/>
      </c:lineChart>
      <c:catAx>
        <c:axId val="740908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mn-lt"/>
                <a:ea typeface="+mn-ea"/>
                <a:cs typeface="+mn-cs"/>
              </a:defRPr>
            </a:pPr>
            <a:endParaRPr lang="en-US"/>
          </a:p>
        </c:txPr>
        <c:crossAx val="743266984"/>
        <c:crosses val="autoZero"/>
        <c:auto val="1"/>
        <c:lblAlgn val="ctr"/>
        <c:lblOffset val="100"/>
        <c:noMultiLvlLbl val="0"/>
      </c:catAx>
      <c:valAx>
        <c:axId val="7432669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40908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82BA15-C4D2-4562-949C-4AF8E3796BD0}" type="doc">
      <dgm:prSet loTypeId="urn:microsoft.com/office/officeart/2005/8/layout/cycle3" loCatId="cycle" qsTypeId="urn:microsoft.com/office/officeart/2005/8/quickstyle/simple5" qsCatId="simple" csTypeId="urn:microsoft.com/office/officeart/2005/8/colors/accent1_1" csCatId="accent1" phldr="1"/>
      <dgm:spPr/>
      <dgm:t>
        <a:bodyPr/>
        <a:lstStyle/>
        <a:p>
          <a:endParaRPr lang="en-GB"/>
        </a:p>
      </dgm:t>
    </dgm:pt>
    <dgm:pt modelId="{6158350D-0272-4F00-A958-D2F48551A760}">
      <dgm:prSet phldrT="[Text]"/>
      <dgm:spPr/>
      <dgm:t>
        <a:bodyPr/>
        <a:lstStyle/>
        <a:p>
          <a:pPr algn="ctr"/>
          <a:r>
            <a:rPr lang="en-GB" dirty="0">
              <a:latin typeface="Arial Black" panose="020B0A04020102020204" pitchFamily="34" charset="0"/>
            </a:rPr>
            <a:t>profits</a:t>
          </a:r>
        </a:p>
      </dgm:t>
    </dgm:pt>
    <dgm:pt modelId="{F6632B5B-D42D-4B8F-AFFE-B965321B0370}" type="parTrans" cxnId="{A554286B-5029-49F8-873D-EDC434741193}">
      <dgm:prSet/>
      <dgm:spPr/>
      <dgm:t>
        <a:bodyPr/>
        <a:lstStyle/>
        <a:p>
          <a:endParaRPr lang="en-GB"/>
        </a:p>
      </dgm:t>
    </dgm:pt>
    <dgm:pt modelId="{7FF9F0BD-6E62-4841-8067-2D68A9DF6C81}" type="sibTrans" cxnId="{A554286B-5029-49F8-873D-EDC434741193}">
      <dgm:prSet/>
      <dgm:spPr/>
      <dgm:t>
        <a:bodyPr/>
        <a:lstStyle/>
        <a:p>
          <a:endParaRPr lang="en-GB"/>
        </a:p>
      </dgm:t>
    </dgm:pt>
    <dgm:pt modelId="{EEC79669-3FFD-4E94-B6B5-58A157B0E9A2}">
      <dgm:prSet phldrT="[Text]" custT="1"/>
      <dgm:spPr/>
      <dgm:t>
        <a:bodyPr/>
        <a:lstStyle/>
        <a:p>
          <a:pPr algn="ctr"/>
          <a:r>
            <a:rPr lang="en-GB" sz="1800" dirty="0">
              <a:latin typeface="Arial Black" panose="020B0A04020102020204" pitchFamily="34" charset="0"/>
            </a:rPr>
            <a:t>reinvestment </a:t>
          </a:r>
        </a:p>
      </dgm:t>
    </dgm:pt>
    <dgm:pt modelId="{E61829E9-CEB2-4542-AB19-264CDA14886A}" type="parTrans" cxnId="{02AEB823-AAA3-4CE2-A0F0-B9769E76B568}">
      <dgm:prSet/>
      <dgm:spPr/>
      <dgm:t>
        <a:bodyPr/>
        <a:lstStyle/>
        <a:p>
          <a:endParaRPr lang="en-GB"/>
        </a:p>
      </dgm:t>
    </dgm:pt>
    <dgm:pt modelId="{0A51BB7B-471A-439E-94BE-0E58A7FB2997}" type="sibTrans" cxnId="{02AEB823-AAA3-4CE2-A0F0-B9769E76B568}">
      <dgm:prSet/>
      <dgm:spPr/>
      <dgm:t>
        <a:bodyPr/>
        <a:lstStyle/>
        <a:p>
          <a:endParaRPr lang="en-GB"/>
        </a:p>
      </dgm:t>
    </dgm:pt>
    <dgm:pt modelId="{41CF8946-4F58-4D1D-A213-83691DA16D77}">
      <dgm:prSet/>
      <dgm:spPr/>
      <dgm:t>
        <a:bodyPr/>
        <a:lstStyle/>
        <a:p>
          <a:r>
            <a:rPr lang="en-GB" sz="1800" dirty="0">
              <a:latin typeface="Arial Black" panose="020B0A04020102020204" pitchFamily="34" charset="0"/>
            </a:rPr>
            <a:t>community benefit</a:t>
          </a:r>
        </a:p>
      </dgm:t>
    </dgm:pt>
    <dgm:pt modelId="{29E35423-0BBC-4243-8D8A-25E2AEC3439A}" type="parTrans" cxnId="{D332ABBE-74BD-4F90-9ED8-B5B8D679605C}">
      <dgm:prSet/>
      <dgm:spPr/>
      <dgm:t>
        <a:bodyPr/>
        <a:lstStyle/>
        <a:p>
          <a:endParaRPr lang="en-GB"/>
        </a:p>
      </dgm:t>
    </dgm:pt>
    <dgm:pt modelId="{0A8A4D17-9E7E-4D50-B797-D464BE43BC24}" type="sibTrans" cxnId="{D332ABBE-74BD-4F90-9ED8-B5B8D679605C}">
      <dgm:prSet/>
      <dgm:spPr/>
      <dgm:t>
        <a:bodyPr/>
        <a:lstStyle/>
        <a:p>
          <a:endParaRPr lang="en-GB"/>
        </a:p>
      </dgm:t>
    </dgm:pt>
    <dgm:pt modelId="{BF15BF6C-BE27-4C51-88C5-DD3D4460C6D2}">
      <dgm:prSet custT="1"/>
      <dgm:spPr/>
      <dgm:t>
        <a:bodyPr/>
        <a:lstStyle/>
        <a:p>
          <a:r>
            <a:rPr lang="en-GB" sz="1600" dirty="0">
              <a:latin typeface="Arial" panose="020B0604020202020204" pitchFamily="34" charset="0"/>
              <a:cs typeface="Arial" panose="020B0604020202020204" pitchFamily="34" charset="0"/>
            </a:rPr>
            <a:t>Return to investors</a:t>
          </a:r>
        </a:p>
      </dgm:t>
    </dgm:pt>
    <dgm:pt modelId="{8401C05E-33B2-4760-8522-2301397B7508}" type="parTrans" cxnId="{70D82041-E757-43B6-AA23-1F436F32FD16}">
      <dgm:prSet/>
      <dgm:spPr/>
      <dgm:t>
        <a:bodyPr/>
        <a:lstStyle/>
        <a:p>
          <a:endParaRPr lang="en-GB"/>
        </a:p>
      </dgm:t>
    </dgm:pt>
    <dgm:pt modelId="{52F3F829-D0A3-4247-A5EE-AA7F36C0E3F7}" type="sibTrans" cxnId="{70D82041-E757-43B6-AA23-1F436F32FD16}">
      <dgm:prSet/>
      <dgm:spPr/>
      <dgm:t>
        <a:bodyPr/>
        <a:lstStyle/>
        <a:p>
          <a:endParaRPr lang="en-GB"/>
        </a:p>
      </dgm:t>
    </dgm:pt>
    <dgm:pt modelId="{7BC74565-FD9F-40FF-8FE4-A7468C047E02}">
      <dgm:prSet custT="1"/>
      <dgm:spPr/>
      <dgm:t>
        <a:bodyPr/>
        <a:lstStyle/>
        <a:p>
          <a:r>
            <a:rPr lang="en-GB" sz="1600" dirty="0">
              <a:latin typeface="Arial" panose="020B0604020202020204" pitchFamily="34" charset="0"/>
              <a:cs typeface="Arial" panose="020B0604020202020204" pitchFamily="34" charset="0"/>
            </a:rPr>
            <a:t>Community energy cost savings</a:t>
          </a:r>
        </a:p>
      </dgm:t>
    </dgm:pt>
    <dgm:pt modelId="{217226ED-28B8-4F13-9365-4206CA770E8F}" type="parTrans" cxnId="{189A5C9B-608A-4B46-850D-0632A1F0964E}">
      <dgm:prSet/>
      <dgm:spPr/>
      <dgm:t>
        <a:bodyPr/>
        <a:lstStyle/>
        <a:p>
          <a:endParaRPr lang="en-GB"/>
        </a:p>
      </dgm:t>
    </dgm:pt>
    <dgm:pt modelId="{64A9F8D4-54E4-4C44-898E-F1852345AB94}" type="sibTrans" cxnId="{189A5C9B-608A-4B46-850D-0632A1F0964E}">
      <dgm:prSet/>
      <dgm:spPr/>
      <dgm:t>
        <a:bodyPr/>
        <a:lstStyle/>
        <a:p>
          <a:endParaRPr lang="en-GB"/>
        </a:p>
      </dgm:t>
    </dgm:pt>
    <dgm:pt modelId="{3C8D01A1-86D3-4AED-B24A-1E49066E4D83}">
      <dgm:prSet custT="1"/>
      <dgm:spPr/>
      <dgm:t>
        <a:bodyPr/>
        <a:lstStyle/>
        <a:p>
          <a:r>
            <a:rPr lang="en-GB" sz="1600" dirty="0">
              <a:latin typeface="Arial" panose="020B0604020202020204" pitchFamily="34" charset="0"/>
              <a:cs typeface="Arial" panose="020B0604020202020204" pitchFamily="34" charset="0"/>
            </a:rPr>
            <a:t>Create Community Fund</a:t>
          </a:r>
        </a:p>
      </dgm:t>
    </dgm:pt>
    <dgm:pt modelId="{E96FBF59-FB72-42F3-BECE-998F4ECF8794}" type="parTrans" cxnId="{F2E83743-A4C7-49DE-A82B-725750EBEBB5}">
      <dgm:prSet/>
      <dgm:spPr/>
      <dgm:t>
        <a:bodyPr/>
        <a:lstStyle/>
        <a:p>
          <a:endParaRPr lang="en-GB"/>
        </a:p>
      </dgm:t>
    </dgm:pt>
    <dgm:pt modelId="{60102112-0678-4DB5-98D7-1CFAFC8C67D6}" type="sibTrans" cxnId="{F2E83743-A4C7-49DE-A82B-725750EBEBB5}">
      <dgm:prSet/>
      <dgm:spPr/>
      <dgm:t>
        <a:bodyPr/>
        <a:lstStyle/>
        <a:p>
          <a:endParaRPr lang="en-GB"/>
        </a:p>
      </dgm:t>
    </dgm:pt>
    <dgm:pt modelId="{5AE5D1DB-E62A-45C5-952C-902E1D0C5D3E}">
      <dgm:prSet phldrT="[Text]"/>
      <dgm:spPr/>
      <dgm:t>
        <a:bodyPr/>
        <a:lstStyle/>
        <a:p>
          <a:pPr algn="l"/>
          <a:r>
            <a:rPr lang="en-GB" dirty="0">
              <a:latin typeface="Arial" panose="020B0604020202020204" pitchFamily="34" charset="0"/>
              <a:cs typeface="Arial" panose="020B0604020202020204" pitchFamily="34" charset="0"/>
            </a:rPr>
            <a:t>ROCs, </a:t>
          </a:r>
        </a:p>
      </dgm:t>
    </dgm:pt>
    <dgm:pt modelId="{8C3D8477-3CD2-420C-96F4-434DEC0B260D}" type="parTrans" cxnId="{2D56C76B-EDB8-46C7-85E4-9DFD9B3854ED}">
      <dgm:prSet/>
      <dgm:spPr/>
      <dgm:t>
        <a:bodyPr/>
        <a:lstStyle/>
        <a:p>
          <a:endParaRPr lang="en-GB"/>
        </a:p>
      </dgm:t>
    </dgm:pt>
    <dgm:pt modelId="{965ACD5B-783D-41A3-B4E3-BDD8CE9C5CE8}" type="sibTrans" cxnId="{2D56C76B-EDB8-46C7-85E4-9DFD9B3854ED}">
      <dgm:prSet/>
      <dgm:spPr/>
      <dgm:t>
        <a:bodyPr/>
        <a:lstStyle/>
        <a:p>
          <a:endParaRPr lang="en-GB"/>
        </a:p>
      </dgm:t>
    </dgm:pt>
    <dgm:pt modelId="{BFCB6ECC-47E3-4BEF-B6DC-0A789BE71B34}">
      <dgm:prSet phldrT="[Text]"/>
      <dgm:spPr/>
      <dgm:t>
        <a:bodyPr/>
        <a:lstStyle/>
        <a:p>
          <a:pPr algn="l"/>
          <a:r>
            <a:rPr lang="en-GB" dirty="0">
              <a:latin typeface="Arial" panose="020B0604020202020204" pitchFamily="34" charset="0"/>
              <a:cs typeface="Arial" panose="020B0604020202020204" pitchFamily="34" charset="0"/>
            </a:rPr>
            <a:t>energy generation income</a:t>
          </a:r>
        </a:p>
      </dgm:t>
    </dgm:pt>
    <dgm:pt modelId="{64103BF7-0304-483C-AC57-9AA091FCFFE6}" type="parTrans" cxnId="{69C73033-2DBA-469F-ACED-2218FFEF0791}">
      <dgm:prSet/>
      <dgm:spPr/>
      <dgm:t>
        <a:bodyPr/>
        <a:lstStyle/>
        <a:p>
          <a:endParaRPr lang="en-GB"/>
        </a:p>
      </dgm:t>
    </dgm:pt>
    <dgm:pt modelId="{7B9A9165-C7D2-41D2-83E3-024F24EF9BE0}" type="sibTrans" cxnId="{69C73033-2DBA-469F-ACED-2218FFEF0791}">
      <dgm:prSet/>
      <dgm:spPr/>
      <dgm:t>
        <a:bodyPr/>
        <a:lstStyle/>
        <a:p>
          <a:endParaRPr lang="en-GB"/>
        </a:p>
      </dgm:t>
    </dgm:pt>
    <dgm:pt modelId="{4A67EEBC-D4AC-4BB8-8916-B174EB18D99D}">
      <dgm:prSet phldrT="[Text]" custT="1"/>
      <dgm:spPr/>
      <dgm:t>
        <a:bodyPr/>
        <a:lstStyle/>
        <a:p>
          <a:pPr algn="l"/>
          <a:r>
            <a:rPr lang="en-GB" sz="1600" dirty="0">
              <a:latin typeface="Arial" panose="020B0604020202020204" pitchFamily="34" charset="0"/>
              <a:cs typeface="Arial" panose="020B0604020202020204" pitchFamily="34" charset="0"/>
            </a:rPr>
            <a:t>Further community energy projects</a:t>
          </a:r>
        </a:p>
      </dgm:t>
    </dgm:pt>
    <dgm:pt modelId="{A6A7845C-9ECC-49EF-BC0B-8159F7B4B69C}" type="parTrans" cxnId="{B033A249-C3B6-4ECF-B663-707E878EF771}">
      <dgm:prSet/>
      <dgm:spPr/>
      <dgm:t>
        <a:bodyPr/>
        <a:lstStyle/>
        <a:p>
          <a:endParaRPr lang="en-GB"/>
        </a:p>
      </dgm:t>
    </dgm:pt>
    <dgm:pt modelId="{F070084F-1563-4FF8-8FED-8C87800B5DB6}" type="sibTrans" cxnId="{B033A249-C3B6-4ECF-B663-707E878EF771}">
      <dgm:prSet/>
      <dgm:spPr/>
      <dgm:t>
        <a:bodyPr/>
        <a:lstStyle/>
        <a:p>
          <a:endParaRPr lang="en-GB"/>
        </a:p>
      </dgm:t>
    </dgm:pt>
    <dgm:pt modelId="{6BE7C872-846A-4E65-9D7A-463E178D1599}">
      <dgm:prSet phldrT="[Text]" custT="1"/>
      <dgm:spPr/>
      <dgm:t>
        <a:bodyPr/>
        <a:lstStyle/>
        <a:p>
          <a:pPr algn="l"/>
          <a:r>
            <a:rPr lang="en-GB" sz="1600" dirty="0">
              <a:latin typeface="Arial" panose="020B0604020202020204" pitchFamily="34" charset="0"/>
              <a:cs typeface="Arial" panose="020B0604020202020204" pitchFamily="34" charset="0"/>
            </a:rPr>
            <a:t>Community Energy saving services</a:t>
          </a:r>
        </a:p>
      </dgm:t>
    </dgm:pt>
    <dgm:pt modelId="{79FA5302-6DD7-4473-872B-F73364678EAE}" type="parTrans" cxnId="{D2DF4CCE-57DB-49ED-9489-E44D85D059DD}">
      <dgm:prSet/>
      <dgm:spPr/>
      <dgm:t>
        <a:bodyPr/>
        <a:lstStyle/>
        <a:p>
          <a:endParaRPr lang="en-GB"/>
        </a:p>
      </dgm:t>
    </dgm:pt>
    <dgm:pt modelId="{2542A255-AC73-45EB-8D18-60A6640E37E7}" type="sibTrans" cxnId="{D2DF4CCE-57DB-49ED-9489-E44D85D059DD}">
      <dgm:prSet/>
      <dgm:spPr/>
      <dgm:t>
        <a:bodyPr/>
        <a:lstStyle/>
        <a:p>
          <a:endParaRPr lang="en-GB"/>
        </a:p>
      </dgm:t>
    </dgm:pt>
    <dgm:pt modelId="{2AE126C4-774E-414B-B5AC-99AA7EDCF4B9}">
      <dgm:prSet phldrT="[Text]" custT="1"/>
      <dgm:spPr/>
      <dgm:t>
        <a:bodyPr/>
        <a:lstStyle/>
        <a:p>
          <a:pPr algn="ctr"/>
          <a:r>
            <a:rPr lang="en-GB" sz="1800" dirty="0">
              <a:latin typeface="Arial Black" panose="020B0A04020102020204" pitchFamily="34" charset="0"/>
            </a:rPr>
            <a:t>community owned energy</a:t>
          </a:r>
        </a:p>
        <a:p>
          <a:pPr algn="l"/>
          <a:r>
            <a:rPr lang="en-GB" sz="1600" dirty="0">
              <a:latin typeface="Arial" panose="020B0604020202020204" pitchFamily="34" charset="0"/>
              <a:cs typeface="Arial" panose="020B0604020202020204" pitchFamily="34" charset="0"/>
            </a:rPr>
            <a:t>Renewable technology</a:t>
          </a:r>
        </a:p>
        <a:p>
          <a:pPr algn="l"/>
          <a:r>
            <a:rPr lang="en-GB" sz="1600" dirty="0">
              <a:latin typeface="Arial" panose="020B0604020202020204" pitchFamily="34" charset="0"/>
              <a:cs typeface="Arial" panose="020B0604020202020204" pitchFamily="34" charset="0"/>
            </a:rPr>
            <a:t>Energy saving services</a:t>
          </a:r>
        </a:p>
      </dgm:t>
    </dgm:pt>
    <dgm:pt modelId="{860040A6-D4FB-45AC-B923-D0C86ABEC027}" type="sibTrans" cxnId="{59E2FDF8-12A0-4A50-BF1C-62B9E591FD92}">
      <dgm:prSet/>
      <dgm:spPr/>
      <dgm:t>
        <a:bodyPr/>
        <a:lstStyle/>
        <a:p>
          <a:endParaRPr lang="en-GB"/>
        </a:p>
      </dgm:t>
    </dgm:pt>
    <dgm:pt modelId="{48A40AF8-C923-4AFA-B064-8996883F9345}" type="parTrans" cxnId="{59E2FDF8-12A0-4A50-BF1C-62B9E591FD92}">
      <dgm:prSet/>
      <dgm:spPr/>
      <dgm:t>
        <a:bodyPr/>
        <a:lstStyle/>
        <a:p>
          <a:endParaRPr lang="en-GB"/>
        </a:p>
      </dgm:t>
    </dgm:pt>
    <dgm:pt modelId="{5B8C4B20-720E-4E9C-B6A8-A1CBACC326C3}" type="pres">
      <dgm:prSet presAssocID="{B282BA15-C4D2-4562-949C-4AF8E3796BD0}" presName="Name0" presStyleCnt="0">
        <dgm:presLayoutVars>
          <dgm:dir/>
          <dgm:resizeHandles val="exact"/>
        </dgm:presLayoutVars>
      </dgm:prSet>
      <dgm:spPr/>
    </dgm:pt>
    <dgm:pt modelId="{F8674AAF-144C-42BE-87B6-CC27BC676912}" type="pres">
      <dgm:prSet presAssocID="{B282BA15-C4D2-4562-949C-4AF8E3796BD0}" presName="cycle" presStyleCnt="0"/>
      <dgm:spPr/>
    </dgm:pt>
    <dgm:pt modelId="{2E941CA9-7297-4359-96CB-37136FFCC5FA}" type="pres">
      <dgm:prSet presAssocID="{2AE126C4-774E-414B-B5AC-99AA7EDCF4B9}" presName="nodeFirstNode" presStyleLbl="node1" presStyleIdx="0" presStyleCnt="4" custScaleX="71070">
        <dgm:presLayoutVars>
          <dgm:bulletEnabled val="1"/>
        </dgm:presLayoutVars>
      </dgm:prSet>
      <dgm:spPr/>
    </dgm:pt>
    <dgm:pt modelId="{71469620-11C7-404F-BEF0-9523F4B8B052}" type="pres">
      <dgm:prSet presAssocID="{860040A6-D4FB-45AC-B923-D0C86ABEC027}" presName="sibTransFirstNode" presStyleLbl="bgShp" presStyleIdx="0" presStyleCnt="1" custScaleX="52879" custScaleY="49221"/>
      <dgm:spPr/>
    </dgm:pt>
    <dgm:pt modelId="{E462DFE7-E292-4F07-9A68-BBA18A9EDDCD}" type="pres">
      <dgm:prSet presAssocID="{6158350D-0272-4F00-A958-D2F48551A760}" presName="nodeFollowingNodes" presStyleLbl="node1" presStyleIdx="1" presStyleCnt="4" custScaleX="62709" custRadScaleRad="152690" custRadScaleInc="2576">
        <dgm:presLayoutVars>
          <dgm:bulletEnabled val="1"/>
        </dgm:presLayoutVars>
      </dgm:prSet>
      <dgm:spPr/>
    </dgm:pt>
    <dgm:pt modelId="{4838414F-687B-4DAA-9B2B-CF9BD5EA4AB9}" type="pres">
      <dgm:prSet presAssocID="{41CF8946-4F58-4D1D-A213-83691DA16D77}" presName="nodeFollowingNodes" presStyleLbl="node1" presStyleIdx="2" presStyleCnt="4" custScaleX="85226">
        <dgm:presLayoutVars>
          <dgm:bulletEnabled val="1"/>
        </dgm:presLayoutVars>
      </dgm:prSet>
      <dgm:spPr/>
    </dgm:pt>
    <dgm:pt modelId="{DCD5C5A7-346B-4EF9-AC25-DE2526D3D77B}" type="pres">
      <dgm:prSet presAssocID="{EEC79669-3FFD-4E94-B6B5-58A157B0E9A2}" presName="nodeFollowingNodes" presStyleLbl="node1" presStyleIdx="3" presStyleCnt="4" custScaleX="71259" custScaleY="98125" custRadScaleRad="155744" custRadScaleInc="-2525">
        <dgm:presLayoutVars>
          <dgm:bulletEnabled val="1"/>
        </dgm:presLayoutVars>
      </dgm:prSet>
      <dgm:spPr/>
    </dgm:pt>
  </dgm:ptLst>
  <dgm:cxnLst>
    <dgm:cxn modelId="{CE5C2318-90B9-4749-AD1B-04B0B97530CB}" type="presOf" srcId="{6BE7C872-846A-4E65-9D7A-463E178D1599}" destId="{DCD5C5A7-346B-4EF9-AC25-DE2526D3D77B}" srcOrd="0" destOrd="2" presId="urn:microsoft.com/office/officeart/2005/8/layout/cycle3"/>
    <dgm:cxn modelId="{02AEB823-AAA3-4CE2-A0F0-B9769E76B568}" srcId="{B282BA15-C4D2-4562-949C-4AF8E3796BD0}" destId="{EEC79669-3FFD-4E94-B6B5-58A157B0E9A2}" srcOrd="3" destOrd="0" parTransId="{E61829E9-CEB2-4542-AB19-264CDA14886A}" sibTransId="{0A51BB7B-471A-439E-94BE-0E58A7FB2997}"/>
    <dgm:cxn modelId="{3DF3232A-C0A7-4868-BC98-B2832E41820B}" type="presOf" srcId="{3C8D01A1-86D3-4AED-B24A-1E49066E4D83}" destId="{4838414F-687B-4DAA-9B2B-CF9BD5EA4AB9}" srcOrd="0" destOrd="3" presId="urn:microsoft.com/office/officeart/2005/8/layout/cycle3"/>
    <dgm:cxn modelId="{69C73033-2DBA-469F-ACED-2218FFEF0791}" srcId="{6158350D-0272-4F00-A958-D2F48551A760}" destId="{BFCB6ECC-47E3-4BEF-B6DC-0A789BE71B34}" srcOrd="1" destOrd="0" parTransId="{64103BF7-0304-483C-AC57-9AA091FCFFE6}" sibTransId="{7B9A9165-C7D2-41D2-83E3-024F24EF9BE0}"/>
    <dgm:cxn modelId="{F11A5E3F-6A63-4122-BCDA-6BB1B2F4CC7F}" type="presOf" srcId="{4A67EEBC-D4AC-4BB8-8916-B174EB18D99D}" destId="{DCD5C5A7-346B-4EF9-AC25-DE2526D3D77B}" srcOrd="0" destOrd="1" presId="urn:microsoft.com/office/officeart/2005/8/layout/cycle3"/>
    <dgm:cxn modelId="{70D82041-E757-43B6-AA23-1F436F32FD16}" srcId="{41CF8946-4F58-4D1D-A213-83691DA16D77}" destId="{BF15BF6C-BE27-4C51-88C5-DD3D4460C6D2}" srcOrd="0" destOrd="0" parTransId="{8401C05E-33B2-4760-8522-2301397B7508}" sibTransId="{52F3F829-D0A3-4247-A5EE-AA7F36C0E3F7}"/>
    <dgm:cxn modelId="{F2E83743-A4C7-49DE-A82B-725750EBEBB5}" srcId="{41CF8946-4F58-4D1D-A213-83691DA16D77}" destId="{3C8D01A1-86D3-4AED-B24A-1E49066E4D83}" srcOrd="2" destOrd="0" parTransId="{E96FBF59-FB72-42F3-BECE-998F4ECF8794}" sibTransId="{60102112-0678-4DB5-98D7-1CFAFC8C67D6}"/>
    <dgm:cxn modelId="{2138F045-AADA-4E16-9550-F929C753680A}" type="presOf" srcId="{41CF8946-4F58-4D1D-A213-83691DA16D77}" destId="{4838414F-687B-4DAA-9B2B-CF9BD5EA4AB9}" srcOrd="0" destOrd="0" presId="urn:microsoft.com/office/officeart/2005/8/layout/cycle3"/>
    <dgm:cxn modelId="{B033A249-C3B6-4ECF-B663-707E878EF771}" srcId="{EEC79669-3FFD-4E94-B6B5-58A157B0E9A2}" destId="{4A67EEBC-D4AC-4BB8-8916-B174EB18D99D}" srcOrd="0" destOrd="0" parTransId="{A6A7845C-9ECC-49EF-BC0B-8159F7B4B69C}" sibTransId="{F070084F-1563-4FF8-8FED-8C87800B5DB6}"/>
    <dgm:cxn modelId="{A554286B-5029-49F8-873D-EDC434741193}" srcId="{B282BA15-C4D2-4562-949C-4AF8E3796BD0}" destId="{6158350D-0272-4F00-A958-D2F48551A760}" srcOrd="1" destOrd="0" parTransId="{F6632B5B-D42D-4B8F-AFFE-B965321B0370}" sibTransId="{7FF9F0BD-6E62-4841-8067-2D68A9DF6C81}"/>
    <dgm:cxn modelId="{2D56C76B-EDB8-46C7-85E4-9DFD9B3854ED}" srcId="{6158350D-0272-4F00-A958-D2F48551A760}" destId="{5AE5D1DB-E62A-45C5-952C-902E1D0C5D3E}" srcOrd="0" destOrd="0" parTransId="{8C3D8477-3CD2-420C-96F4-434DEC0B260D}" sibTransId="{965ACD5B-783D-41A3-B4E3-BDD8CE9C5CE8}"/>
    <dgm:cxn modelId="{C2CFC874-84A9-4CCD-8C38-86DAE83E6B11}" type="presOf" srcId="{EEC79669-3FFD-4E94-B6B5-58A157B0E9A2}" destId="{DCD5C5A7-346B-4EF9-AC25-DE2526D3D77B}" srcOrd="0" destOrd="0" presId="urn:microsoft.com/office/officeart/2005/8/layout/cycle3"/>
    <dgm:cxn modelId="{816A8B7B-C160-472F-9130-7C50F1CBD4A7}" type="presOf" srcId="{2AE126C4-774E-414B-B5AC-99AA7EDCF4B9}" destId="{2E941CA9-7297-4359-96CB-37136FFCC5FA}" srcOrd="0" destOrd="0" presId="urn:microsoft.com/office/officeart/2005/8/layout/cycle3"/>
    <dgm:cxn modelId="{189A5C9B-608A-4B46-850D-0632A1F0964E}" srcId="{41CF8946-4F58-4D1D-A213-83691DA16D77}" destId="{7BC74565-FD9F-40FF-8FE4-A7468C047E02}" srcOrd="1" destOrd="0" parTransId="{217226ED-28B8-4F13-9365-4206CA770E8F}" sibTransId="{64A9F8D4-54E4-4C44-898E-F1852345AB94}"/>
    <dgm:cxn modelId="{E258BEB3-256F-4341-A863-C3FA59B13B4E}" type="presOf" srcId="{6158350D-0272-4F00-A958-D2F48551A760}" destId="{E462DFE7-E292-4F07-9A68-BBA18A9EDDCD}" srcOrd="0" destOrd="0" presId="urn:microsoft.com/office/officeart/2005/8/layout/cycle3"/>
    <dgm:cxn modelId="{7B352FB7-11BE-49B6-AC4F-21AEE9F47C45}" type="presOf" srcId="{860040A6-D4FB-45AC-B923-D0C86ABEC027}" destId="{71469620-11C7-404F-BEF0-9523F4B8B052}" srcOrd="0" destOrd="0" presId="urn:microsoft.com/office/officeart/2005/8/layout/cycle3"/>
    <dgm:cxn modelId="{D332ABBE-74BD-4F90-9ED8-B5B8D679605C}" srcId="{B282BA15-C4D2-4562-949C-4AF8E3796BD0}" destId="{41CF8946-4F58-4D1D-A213-83691DA16D77}" srcOrd="2" destOrd="0" parTransId="{29E35423-0BBC-4243-8D8A-25E2AEC3439A}" sibTransId="{0A8A4D17-9E7E-4D50-B797-D464BE43BC24}"/>
    <dgm:cxn modelId="{A48EF5C5-695D-4148-842D-99A8EA208999}" type="presOf" srcId="{BFCB6ECC-47E3-4BEF-B6DC-0A789BE71B34}" destId="{E462DFE7-E292-4F07-9A68-BBA18A9EDDCD}" srcOrd="0" destOrd="2" presId="urn:microsoft.com/office/officeart/2005/8/layout/cycle3"/>
    <dgm:cxn modelId="{C535FEC7-E927-45F3-B158-4870DE4381B0}" type="presOf" srcId="{5AE5D1DB-E62A-45C5-952C-902E1D0C5D3E}" destId="{E462DFE7-E292-4F07-9A68-BBA18A9EDDCD}" srcOrd="0" destOrd="1" presId="urn:microsoft.com/office/officeart/2005/8/layout/cycle3"/>
    <dgm:cxn modelId="{D2DF4CCE-57DB-49ED-9489-E44D85D059DD}" srcId="{EEC79669-3FFD-4E94-B6B5-58A157B0E9A2}" destId="{6BE7C872-846A-4E65-9D7A-463E178D1599}" srcOrd="1" destOrd="0" parTransId="{79FA5302-6DD7-4473-872B-F73364678EAE}" sibTransId="{2542A255-AC73-45EB-8D18-60A6640E37E7}"/>
    <dgm:cxn modelId="{92B2A8D2-CE04-4D80-8E65-D441526B089F}" type="presOf" srcId="{BF15BF6C-BE27-4C51-88C5-DD3D4460C6D2}" destId="{4838414F-687B-4DAA-9B2B-CF9BD5EA4AB9}" srcOrd="0" destOrd="1" presId="urn:microsoft.com/office/officeart/2005/8/layout/cycle3"/>
    <dgm:cxn modelId="{E3AF91EF-8A08-492F-A071-4019EB624B3B}" type="presOf" srcId="{B282BA15-C4D2-4562-949C-4AF8E3796BD0}" destId="{5B8C4B20-720E-4E9C-B6A8-A1CBACC326C3}" srcOrd="0" destOrd="0" presId="urn:microsoft.com/office/officeart/2005/8/layout/cycle3"/>
    <dgm:cxn modelId="{59E2FDF8-12A0-4A50-BF1C-62B9E591FD92}" srcId="{B282BA15-C4D2-4562-949C-4AF8E3796BD0}" destId="{2AE126C4-774E-414B-B5AC-99AA7EDCF4B9}" srcOrd="0" destOrd="0" parTransId="{48A40AF8-C923-4AFA-B064-8996883F9345}" sibTransId="{860040A6-D4FB-45AC-B923-D0C86ABEC027}"/>
    <dgm:cxn modelId="{64467DFB-B5B5-4BFD-AD51-451E4D60D5DC}" type="presOf" srcId="{7BC74565-FD9F-40FF-8FE4-A7468C047E02}" destId="{4838414F-687B-4DAA-9B2B-CF9BD5EA4AB9}" srcOrd="0" destOrd="2" presId="urn:microsoft.com/office/officeart/2005/8/layout/cycle3"/>
    <dgm:cxn modelId="{F203FC6E-7241-4685-A4B4-E3080CA2CC62}" type="presParOf" srcId="{5B8C4B20-720E-4E9C-B6A8-A1CBACC326C3}" destId="{F8674AAF-144C-42BE-87B6-CC27BC676912}" srcOrd="0" destOrd="0" presId="urn:microsoft.com/office/officeart/2005/8/layout/cycle3"/>
    <dgm:cxn modelId="{1DE85B6B-9982-460F-8BE8-76AF42C11ABC}" type="presParOf" srcId="{F8674AAF-144C-42BE-87B6-CC27BC676912}" destId="{2E941CA9-7297-4359-96CB-37136FFCC5FA}" srcOrd="0" destOrd="0" presId="urn:microsoft.com/office/officeart/2005/8/layout/cycle3"/>
    <dgm:cxn modelId="{F93A2CA5-1C25-497A-8ABE-CE77EBE36BC9}" type="presParOf" srcId="{F8674AAF-144C-42BE-87B6-CC27BC676912}" destId="{71469620-11C7-404F-BEF0-9523F4B8B052}" srcOrd="1" destOrd="0" presId="urn:microsoft.com/office/officeart/2005/8/layout/cycle3"/>
    <dgm:cxn modelId="{B7B15B9C-5A86-4F8C-8C2D-7E99DD84DDFF}" type="presParOf" srcId="{F8674AAF-144C-42BE-87B6-CC27BC676912}" destId="{E462DFE7-E292-4F07-9A68-BBA18A9EDDCD}" srcOrd="2" destOrd="0" presId="urn:microsoft.com/office/officeart/2005/8/layout/cycle3"/>
    <dgm:cxn modelId="{7C7EEB2D-CEB3-499A-8DB7-7371ADACD2F0}" type="presParOf" srcId="{F8674AAF-144C-42BE-87B6-CC27BC676912}" destId="{4838414F-687B-4DAA-9B2B-CF9BD5EA4AB9}" srcOrd="3" destOrd="0" presId="urn:microsoft.com/office/officeart/2005/8/layout/cycle3"/>
    <dgm:cxn modelId="{85D846F8-B38E-4D6E-B82E-3D883943E1B2}" type="presParOf" srcId="{F8674AAF-144C-42BE-87B6-CC27BC676912}" destId="{DCD5C5A7-346B-4EF9-AC25-DE2526D3D77B}"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69620-11C7-404F-BEF0-9523F4B8B052}">
      <dsp:nvSpPr>
        <dsp:cNvPr id="0" name=""/>
        <dsp:cNvSpPr/>
      </dsp:nvSpPr>
      <dsp:spPr>
        <a:xfrm>
          <a:off x="3174576" y="1709230"/>
          <a:ext cx="2953079" cy="2748794"/>
        </a:xfrm>
        <a:prstGeom prst="leftCircularArrow">
          <a:avLst>
            <a:gd name="adj1" fmla="val 4668"/>
            <a:gd name="adj2" fmla="val 272909"/>
            <a:gd name="adj3" fmla="val 13865899"/>
            <a:gd name="adj4" fmla="val 17366397"/>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E941CA9-7297-4359-96CB-37136FFCC5FA}">
      <dsp:nvSpPr>
        <dsp:cNvPr id="0" name=""/>
        <dsp:cNvSpPr/>
      </dsp:nvSpPr>
      <dsp:spPr>
        <a:xfrm>
          <a:off x="3335839" y="1027"/>
          <a:ext cx="2630553" cy="185067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Black" panose="020B0A04020102020204" pitchFamily="34" charset="0"/>
            </a:rPr>
            <a:t>community owned energy</a:t>
          </a:r>
        </a:p>
        <a:p>
          <a:pPr marL="0" lvl="0" indent="0" algn="l" defTabSz="8001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Renewable technology</a:t>
          </a:r>
        </a:p>
        <a:p>
          <a:pPr marL="0" lvl="0" indent="0" algn="l" defTabSz="8001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Energy saving services</a:t>
          </a:r>
        </a:p>
      </dsp:txBody>
      <dsp:txXfrm>
        <a:off x="3426182" y="91370"/>
        <a:ext cx="2449867" cy="1669991"/>
      </dsp:txXfrm>
    </dsp:sp>
    <dsp:sp modelId="{E462DFE7-E292-4F07-9A68-BBA18A9EDDCD}">
      <dsp:nvSpPr>
        <dsp:cNvPr id="0" name=""/>
        <dsp:cNvSpPr/>
      </dsp:nvSpPr>
      <dsp:spPr>
        <a:xfrm>
          <a:off x="6550773" y="2105365"/>
          <a:ext cx="2321083" cy="185067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Black" panose="020B0A04020102020204" pitchFamily="34" charset="0"/>
            </a:rPr>
            <a:t>profits</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ROCs, </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energy generation income</a:t>
          </a:r>
        </a:p>
      </dsp:txBody>
      <dsp:txXfrm>
        <a:off x="6641116" y="2195708"/>
        <a:ext cx="2140397" cy="1669991"/>
      </dsp:txXfrm>
    </dsp:sp>
    <dsp:sp modelId="{4838414F-687B-4DAA-9B2B-CF9BD5EA4AB9}">
      <dsp:nvSpPr>
        <dsp:cNvPr id="0" name=""/>
        <dsp:cNvSpPr/>
      </dsp:nvSpPr>
      <dsp:spPr>
        <a:xfrm>
          <a:off x="3073857" y="4011510"/>
          <a:ext cx="3154517" cy="185067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800100">
            <a:lnSpc>
              <a:spcPct val="90000"/>
            </a:lnSpc>
            <a:spcBef>
              <a:spcPct val="0"/>
            </a:spcBef>
            <a:spcAft>
              <a:spcPct val="35000"/>
            </a:spcAft>
            <a:buNone/>
          </a:pPr>
          <a:r>
            <a:rPr lang="en-GB" sz="1800" kern="1200" dirty="0">
              <a:latin typeface="Arial Black" panose="020B0A04020102020204" pitchFamily="34" charset="0"/>
            </a:rPr>
            <a:t>community benefit</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Return to investors</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Community energy cost savings</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Create Community Fund</a:t>
          </a:r>
        </a:p>
      </dsp:txBody>
      <dsp:txXfrm>
        <a:off x="3164200" y="4101853"/>
        <a:ext cx="2973831" cy="1669991"/>
      </dsp:txXfrm>
    </dsp:sp>
    <dsp:sp modelId="{DCD5C5A7-346B-4EF9-AC25-DE2526D3D77B}">
      <dsp:nvSpPr>
        <dsp:cNvPr id="0" name=""/>
        <dsp:cNvSpPr/>
      </dsp:nvSpPr>
      <dsp:spPr>
        <a:xfrm>
          <a:off x="210870" y="2122697"/>
          <a:ext cx="2637548" cy="181597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kern="1200" dirty="0">
              <a:latin typeface="Arial Black" panose="020B0A04020102020204" pitchFamily="34" charset="0"/>
            </a:rPr>
            <a:t>reinvestment </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Further community energy projects</a:t>
          </a:r>
        </a:p>
        <a:p>
          <a:pPr marL="171450" lvl="1" indent="-171450" algn="l" defTabSz="711200">
            <a:lnSpc>
              <a:spcPct val="90000"/>
            </a:lnSpc>
            <a:spcBef>
              <a:spcPct val="0"/>
            </a:spcBef>
            <a:spcAft>
              <a:spcPct val="15000"/>
            </a:spcAft>
            <a:buChar char="•"/>
          </a:pPr>
          <a:r>
            <a:rPr lang="en-GB" sz="1600" kern="1200" dirty="0">
              <a:latin typeface="Arial" panose="020B0604020202020204" pitchFamily="34" charset="0"/>
              <a:cs typeface="Arial" panose="020B0604020202020204" pitchFamily="34" charset="0"/>
            </a:rPr>
            <a:t>Community Energy saving services</a:t>
          </a:r>
        </a:p>
      </dsp:txBody>
      <dsp:txXfrm>
        <a:off x="299519" y="2211346"/>
        <a:ext cx="2460250" cy="163867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10/6/2020</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10/6/2020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N.I.</a:t>
            </a:r>
          </a:p>
          <a:p>
            <a:pPr marL="171450" indent="-171450">
              <a:buFontTx/>
              <a:buChar char="-"/>
            </a:pPr>
            <a:r>
              <a:rPr lang="en-GB" dirty="0">
                <a:cs typeface="Calibri"/>
              </a:rPr>
              <a:t>Geography – housing density, areas of natural beauty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cs typeface="Calibri"/>
              </a:rPr>
              <a:t>Environment and health – both founded and others misconceived/perceived</a:t>
            </a:r>
          </a:p>
          <a:p>
            <a:pPr marL="171450" indent="-171450">
              <a:buFontTx/>
              <a:buChar char="-"/>
            </a:pPr>
            <a:r>
              <a:rPr lang="en-GB" dirty="0">
                <a:cs typeface="Calibri"/>
              </a:rPr>
              <a:t>Infrastructure – electricity grid upgrade, broadband upgrade – rural areas particularly but also</a:t>
            </a:r>
          </a:p>
          <a:p>
            <a:pPr marL="628650" lvl="1" indent="-171450">
              <a:buFontTx/>
              <a:buChar char="-"/>
            </a:pPr>
            <a:r>
              <a:rPr lang="en-GB" dirty="0">
                <a:cs typeface="Calibri"/>
              </a:rPr>
              <a:t>Difference in planning processes and timescales</a:t>
            </a:r>
          </a:p>
          <a:p>
            <a:pPr marL="171450" lvl="0" indent="-171450">
              <a:buFontTx/>
              <a:buChar char="-"/>
            </a:pPr>
            <a:r>
              <a:rPr lang="en-GB" dirty="0">
                <a:cs typeface="Calibri"/>
              </a:rPr>
              <a:t>From my experience – N.I. generally apathetic, green energy has not been a concern UNTIL most recently </a:t>
            </a:r>
          </a:p>
          <a:p>
            <a:pPr marL="171450" indent="-171450">
              <a:buFontTx/>
              <a:buChar char="-"/>
            </a:pPr>
            <a:endParaRPr lang="en-GB" dirty="0">
              <a:cs typeface="Calibri"/>
            </a:endParaRPr>
          </a:p>
          <a:p>
            <a:pPr marL="171450" indent="-171450">
              <a:buFontTx/>
              <a:buChar char="-"/>
            </a:pPr>
            <a:endParaRPr lang="en-GB" dirty="0">
              <a:cs typeface="Calibri"/>
            </a:endParaRPr>
          </a:p>
        </p:txBody>
      </p:sp>
      <p:sp>
        <p:nvSpPr>
          <p:cNvPr id="4" name="Slide Number Placeholder 3"/>
          <p:cNvSpPr>
            <a:spLocks noGrp="1"/>
          </p:cNvSpPr>
          <p:nvPr>
            <p:ph type="sldNum" sz="quarter" idx="5"/>
          </p:nvPr>
        </p:nvSpPr>
        <p:spPr/>
        <p:txBody>
          <a:bodyPr/>
          <a:lstStyle/>
          <a:p>
            <a:fld id="{0FBDF500-FE05-4D50-AB42-37EDEB80A66C}" type="slidenum">
              <a:rPr lang="en-US" smtClean="0"/>
              <a:t>4</a:t>
            </a:fld>
            <a:endParaRPr lang="en-US" dirty="0"/>
          </a:p>
        </p:txBody>
      </p:sp>
    </p:spTree>
    <p:extLst>
      <p:ext uri="{BB962C8B-B14F-4D97-AF65-F5344CB8AC3E}">
        <p14:creationId xmlns:p14="http://schemas.microsoft.com/office/powerpoint/2010/main" val="85098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Sample:</a:t>
            </a:r>
          </a:p>
          <a:p>
            <a:endParaRPr lang="en-US" dirty="0">
              <a:cs typeface="Calibri"/>
            </a:endParaRPr>
          </a:p>
          <a:p>
            <a:r>
              <a:rPr lang="en-US" dirty="0">
                <a:cs typeface="Calibri"/>
              </a:rPr>
              <a:t>Typically NICE community group members use at least 70% of their array solar </a:t>
            </a:r>
            <a:r>
              <a:rPr lang="en-US" dirty="0" err="1">
                <a:cs typeface="Calibri"/>
              </a:rPr>
              <a:t>pv</a:t>
            </a:r>
            <a:r>
              <a:rPr lang="en-US" dirty="0">
                <a:cs typeface="Calibri"/>
              </a:rPr>
              <a:t> generation.</a:t>
            </a:r>
          </a:p>
          <a:p>
            <a:endParaRPr lang="en-US" dirty="0">
              <a:cs typeface="Calibri"/>
            </a:endParaRPr>
          </a:p>
          <a:p>
            <a:r>
              <a:rPr lang="en-US" dirty="0">
                <a:cs typeface="Calibri"/>
              </a:rPr>
              <a:t>Energy bill savings according to the solar </a:t>
            </a:r>
            <a:r>
              <a:rPr lang="en-US" dirty="0" err="1">
                <a:cs typeface="Calibri"/>
              </a:rPr>
              <a:t>pv</a:t>
            </a:r>
            <a:r>
              <a:rPr lang="en-US" dirty="0">
                <a:cs typeface="Calibri"/>
              </a:rPr>
              <a:t> array size typically range between £600 - £1000</a:t>
            </a:r>
          </a:p>
        </p:txBody>
      </p:sp>
      <p:sp>
        <p:nvSpPr>
          <p:cNvPr id="4" name="Slide Number Placeholder 3"/>
          <p:cNvSpPr>
            <a:spLocks noGrp="1"/>
          </p:cNvSpPr>
          <p:nvPr>
            <p:ph type="sldNum" sz="quarter" idx="5"/>
          </p:nvPr>
        </p:nvSpPr>
        <p:spPr/>
        <p:txBody>
          <a:bodyPr/>
          <a:lstStyle/>
          <a:p>
            <a:fld id="{0FBDF500-FE05-4D50-AB42-37EDEB80A66C}" type="slidenum">
              <a:rPr lang="en-US" smtClean="0"/>
              <a:t>14</a:t>
            </a:fld>
            <a:endParaRPr lang="en-US" dirty="0"/>
          </a:p>
        </p:txBody>
      </p:sp>
    </p:spTree>
    <p:extLst>
      <p:ext uri="{BB962C8B-B14F-4D97-AF65-F5344CB8AC3E}">
        <p14:creationId xmlns:p14="http://schemas.microsoft.com/office/powerpoint/2010/main" val="2609522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co-operatively we can achieve community ownership of renewable energy development by:-</a:t>
            </a:r>
            <a:r>
              <a:rPr lang="en-US" dirty="0"/>
              <a:t> </a:t>
            </a:r>
            <a:endParaRPr lang="en-US" dirty="0">
              <a:cs typeface="Calibri"/>
            </a:endParaRPr>
          </a:p>
          <a:p>
            <a:pPr marL="285750" indent="-285750">
              <a:buFont typeface="Calibri, Calibri_MSFontService, Calibri, Arial_MSFontService, Arial, sans-serif"/>
              <a:buChar char="•"/>
            </a:pPr>
            <a:r>
              <a:rPr lang="en-GB" dirty="0"/>
              <a:t>engaging &amp; working  in partnership with communities to</a:t>
            </a:r>
            <a:r>
              <a:rPr lang="en-US" dirty="0"/>
              <a:t> </a:t>
            </a:r>
            <a:endParaRPr lang="en-US" dirty="0">
              <a:cs typeface="Calibri"/>
            </a:endParaRPr>
          </a:p>
          <a:p>
            <a:pPr marL="1200150" lvl="2" indent="-285750">
              <a:buFont typeface="Calibri, Calibri_MSFontService, Calibri, Arial_MSFontService, Arial, sans-serif"/>
              <a:buChar char="•"/>
            </a:pPr>
            <a:r>
              <a:rPr lang="en-GB" dirty="0"/>
              <a:t>help them reduce carbon emissions;</a:t>
            </a:r>
            <a:r>
              <a:rPr lang="en-US" dirty="0"/>
              <a:t> </a:t>
            </a:r>
            <a:endParaRPr lang="en-US" dirty="0">
              <a:cs typeface="Calibri"/>
            </a:endParaRPr>
          </a:p>
          <a:p>
            <a:pPr marL="1200150" lvl="2" indent="-285750">
              <a:buFont typeface="Calibri, Calibri_MSFontService, Calibri, Arial_MSFontService, Arial, sans-serif"/>
              <a:buChar char="•"/>
            </a:pPr>
            <a:r>
              <a:rPr lang="en-GB" dirty="0"/>
              <a:t>reduce their utility costs &amp; become more sustainable;</a:t>
            </a:r>
            <a:r>
              <a:rPr lang="en-US" dirty="0"/>
              <a:t> </a:t>
            </a:r>
            <a:endParaRPr lang="en-US" dirty="0">
              <a:cs typeface="Calibri"/>
            </a:endParaRPr>
          </a:p>
          <a:p>
            <a:pPr marL="1200150" lvl="2" indent="-285750">
              <a:buFont typeface="Calibri, Calibri_MSFontService, Calibri, Arial_MSFontService, Arial, sans-serif"/>
              <a:buChar char="•"/>
            </a:pPr>
            <a:r>
              <a:rPr lang="en-GB" dirty="0"/>
              <a:t>showcasing low carbon technologies;</a:t>
            </a:r>
            <a:r>
              <a:rPr lang="en-US" dirty="0"/>
              <a:t> </a:t>
            </a:r>
            <a:endParaRPr lang="en-US" dirty="0">
              <a:cs typeface="Calibri"/>
            </a:endParaRPr>
          </a:p>
          <a:p>
            <a:pPr marL="1200150" lvl="2" indent="-285750">
              <a:buFont typeface="Calibri, Calibri_MSFontService, Calibri, Arial_MSFontService, Arial, sans-serif"/>
              <a:buChar char="•"/>
            </a:pPr>
            <a:r>
              <a:rPr lang="en-GB" dirty="0"/>
              <a:t>provide an economic benefit reinvestment  /community fund</a:t>
            </a:r>
            <a:r>
              <a:rPr lang="en-US" dirty="0"/>
              <a:t> </a:t>
            </a:r>
            <a:endParaRPr lang="en-US" dirty="0">
              <a:cs typeface="Calibri"/>
            </a:endParaRPr>
          </a:p>
          <a:p>
            <a:pPr eaLnBrk="1">
              <a:spcAft>
                <a:spcPts val="1461"/>
              </a:spcAft>
              <a:buSzPct val="45000"/>
            </a:pPr>
            <a:endParaRPr lang="en-GB" sz="1200" dirty="0">
              <a:latin typeface="Arial" panose="020B0604020202020204" pitchFamily="34" charset="0"/>
              <a:cs typeface="Arial" panose="020B0604020202020204" pitchFamily="34" charset="0"/>
            </a:endParaRPr>
          </a:p>
          <a:p>
            <a:pPr>
              <a:spcAft>
                <a:spcPts val="1461"/>
              </a:spcAft>
              <a:buSzPct val="45000"/>
            </a:pPr>
            <a:r>
              <a:rPr lang="en-GB" sz="1200" dirty="0">
                <a:latin typeface="Arial"/>
                <a:cs typeface="Arial"/>
              </a:rPr>
              <a:t>We are told by politicians,</a:t>
            </a:r>
            <a:r>
              <a:rPr lang="en-GB" dirty="0">
                <a:latin typeface="Arial"/>
                <a:cs typeface="Arial"/>
              </a:rPr>
              <a:t> </a:t>
            </a:r>
            <a:r>
              <a:rPr lang="en-GB" sz="1200" dirty="0">
                <a:latin typeface="Arial"/>
                <a:cs typeface="Arial"/>
              </a:rPr>
              <a:t>multinational corporations and</a:t>
            </a:r>
            <a:r>
              <a:rPr lang="en-GB" dirty="0">
                <a:latin typeface="Arial"/>
                <a:cs typeface="Arial"/>
              </a:rPr>
              <a:t>  </a:t>
            </a:r>
            <a:r>
              <a:rPr lang="en-GB" sz="1200" dirty="0">
                <a:latin typeface="Arial"/>
                <a:cs typeface="Arial"/>
              </a:rPr>
              <a:t>the mainstream media alike –</a:t>
            </a:r>
            <a:r>
              <a:rPr lang="en-GB" dirty="0">
                <a:latin typeface="Arial"/>
                <a:cs typeface="Arial"/>
              </a:rPr>
              <a:t> </a:t>
            </a:r>
            <a:endParaRPr lang="en-GB" sz="1200" dirty="0">
              <a:latin typeface="Arial" panose="020B0604020202020204" pitchFamily="34" charset="0"/>
              <a:cs typeface="Arial" panose="020B0604020202020204" pitchFamily="34" charset="0"/>
            </a:endParaRPr>
          </a:p>
          <a:p>
            <a:pPr marL="175771" indent="-175771" eaLnBrk="1">
              <a:spcAft>
                <a:spcPts val="1461"/>
              </a:spcAft>
              <a:buSzPct val="45000"/>
              <a:buFont typeface="Arial" panose="020B0604020202020204" pitchFamily="34" charset="0"/>
              <a:buChar char="•"/>
            </a:pPr>
            <a:r>
              <a:rPr lang="en-GB" sz="1200" dirty="0">
                <a:latin typeface="Arial" panose="020B0604020202020204" pitchFamily="34" charset="0"/>
                <a:cs typeface="Arial" panose="020B0604020202020204" pitchFamily="34" charset="0"/>
              </a:rPr>
              <a:t>Only big energy multinationals and energies such as nuclear and coal can keep the lights on. </a:t>
            </a:r>
          </a:p>
          <a:p>
            <a:pPr marL="175771" indent="-175771" eaLnBrk="1">
              <a:spcAft>
                <a:spcPts val="1461"/>
              </a:spcAft>
              <a:buSzPct val="45000"/>
              <a:buFont typeface="Arial" panose="020B0604020202020204" pitchFamily="34" charset="0"/>
              <a:buChar char="•"/>
            </a:pPr>
            <a:r>
              <a:rPr lang="en-GB" sz="1200" dirty="0">
                <a:latin typeface="Arial" panose="020B0604020202020204" pitchFamily="34" charset="0"/>
                <a:cs typeface="Arial" panose="020B0604020202020204" pitchFamily="34" charset="0"/>
              </a:rPr>
              <a:t>Renewable energy technology is expensive and </a:t>
            </a:r>
          </a:p>
          <a:p>
            <a:pPr marL="175771" indent="-175771" eaLnBrk="1">
              <a:spcAft>
                <a:spcPts val="1461"/>
              </a:spcAft>
              <a:buSzPct val="45000"/>
              <a:buFont typeface="Arial" panose="020B0604020202020204" pitchFamily="34" charset="0"/>
              <a:buChar char="•"/>
            </a:pPr>
            <a:r>
              <a:rPr lang="en-GB" sz="1200" dirty="0">
                <a:latin typeface="Arial" panose="020B0604020202020204" pitchFamily="34" charset="0"/>
                <a:cs typeface="Arial" panose="020B0604020202020204" pitchFamily="34" charset="0"/>
              </a:rPr>
              <a:t>won’t come on stream fast enough to meet our energy needs and combat climate change. </a:t>
            </a:r>
          </a:p>
          <a:p>
            <a:pPr eaLnBrk="1">
              <a:spcAft>
                <a:spcPts val="1461"/>
              </a:spcAft>
              <a:buSzPct val="45000"/>
            </a:pPr>
            <a:endParaRPr lang="en-GB" altLang="en-US" sz="1200" dirty="0">
              <a:latin typeface="Arial" panose="020B0604020202020204" pitchFamily="34" charset="0"/>
              <a:cs typeface="Arial" panose="020B0604020202020204" pitchFamily="34" charset="0"/>
            </a:endParaRPr>
          </a:p>
          <a:p>
            <a:pPr eaLnBrk="1">
              <a:spcAft>
                <a:spcPts val="1461"/>
              </a:spcAft>
              <a:buSzPct val="45000"/>
            </a:pPr>
            <a:r>
              <a:rPr lang="en-GB" altLang="en-US" sz="1200" dirty="0">
                <a:latin typeface="Arial" panose="020B0604020202020204" pitchFamily="34" charset="0"/>
                <a:cs typeface="Arial" panose="020B0604020202020204" pitchFamily="34" charset="0"/>
              </a:rPr>
              <a:t>This is NOT the case</a:t>
            </a:r>
          </a:p>
          <a:p>
            <a:pPr eaLnBrk="1">
              <a:spcAft>
                <a:spcPts val="1461"/>
              </a:spcAft>
              <a:buSzPct val="45000"/>
            </a:pPr>
            <a:endParaRPr lang="en-GB" altLang="en-US" sz="1200" dirty="0">
              <a:latin typeface="Arial" panose="020B0604020202020204" pitchFamily="34" charset="0"/>
              <a:cs typeface="Arial" panose="020B0604020202020204" pitchFamily="34" charset="0"/>
            </a:endParaRPr>
          </a:p>
          <a:p>
            <a:pPr defTabSz="460584" eaLnBrk="1">
              <a:spcAft>
                <a:spcPts val="1461"/>
              </a:spcAft>
              <a:buSzPct val="45000"/>
            </a:pPr>
            <a:r>
              <a:rPr lang="en-GB" sz="1200" dirty="0"/>
              <a:t>the remarkable growth of renewable energy source cooperatives (</a:t>
            </a:r>
            <a:r>
              <a:rPr lang="en-GB" sz="1200" dirty="0" err="1"/>
              <a:t>resco</a:t>
            </a:r>
            <a:r>
              <a:rPr lang="en-GB" sz="1200" dirty="0"/>
              <a:t>-ops) over the past few years tells a different story. </a:t>
            </a:r>
          </a:p>
          <a:p>
            <a:pPr defTabSz="460584" eaLnBrk="1">
              <a:spcAft>
                <a:spcPts val="1461"/>
              </a:spcAft>
              <a:buSzPct val="45000"/>
            </a:pPr>
            <a:r>
              <a:rPr lang="en-GB" sz="1200" dirty="0"/>
              <a:t>Every day existing </a:t>
            </a:r>
            <a:r>
              <a:rPr lang="en-GB" sz="1200" dirty="0" err="1"/>
              <a:t>resco</a:t>
            </a:r>
            <a:r>
              <a:rPr lang="en-GB" sz="1200" dirty="0"/>
              <a:t>-ops go about their business, meeting  needs with clean, reliable, affordable energy and growing to take on new members; and every day new </a:t>
            </a:r>
            <a:r>
              <a:rPr lang="en-GB" sz="1200" dirty="0" err="1"/>
              <a:t>resco</a:t>
            </a:r>
            <a:r>
              <a:rPr lang="en-GB" sz="1200" dirty="0"/>
              <a:t>-ops spring up, bringing new renewable energy resources online and releasing communities from expensive, exploitative corporate-controlled energy. Out there, in the real world, </a:t>
            </a:r>
            <a:r>
              <a:rPr lang="en-GB" sz="1200" dirty="0" err="1"/>
              <a:t>resco</a:t>
            </a:r>
            <a:r>
              <a:rPr lang="en-GB" sz="1200" dirty="0"/>
              <a:t>-ops are delivering and showing us their exciting potential.</a:t>
            </a:r>
          </a:p>
          <a:p>
            <a:endParaRPr lang="en-GB" dirty="0"/>
          </a:p>
        </p:txBody>
      </p:sp>
      <p:sp>
        <p:nvSpPr>
          <p:cNvPr id="4" name="Slide Number Placeholder 3"/>
          <p:cNvSpPr>
            <a:spLocks noGrp="1"/>
          </p:cNvSpPr>
          <p:nvPr>
            <p:ph type="sldNum" sz="quarter" idx="5"/>
          </p:nvPr>
        </p:nvSpPr>
        <p:spPr/>
        <p:txBody>
          <a:bodyPr/>
          <a:lstStyle/>
          <a:p>
            <a:fld id="{0FBDF500-FE05-4D50-AB42-37EDEB80A66C}" type="slidenum">
              <a:rPr lang="en-US" smtClean="0"/>
              <a:t>15</a:t>
            </a:fld>
            <a:endParaRPr lang="en-US" dirty="0"/>
          </a:p>
        </p:txBody>
      </p:sp>
    </p:spTree>
    <p:extLst>
      <p:ext uri="{BB962C8B-B14F-4D97-AF65-F5344CB8AC3E}">
        <p14:creationId xmlns:p14="http://schemas.microsoft.com/office/powerpoint/2010/main" val="263478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Building on successes, doing is seeing, believing and educating – community &amp; public service partnership projects </a:t>
            </a:r>
            <a:r>
              <a:rPr lang="en-GB" dirty="0" err="1"/>
              <a:t>imperiative</a:t>
            </a: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FBDF500-FE05-4D50-AB42-37EDEB80A66C}" type="slidenum">
              <a:rPr lang="en-US" smtClean="0"/>
              <a:t>16</a:t>
            </a:fld>
            <a:endParaRPr lang="en-US" dirty="0"/>
          </a:p>
        </p:txBody>
      </p:sp>
    </p:spTree>
    <p:extLst>
      <p:ext uri="{BB962C8B-B14F-4D97-AF65-F5344CB8AC3E}">
        <p14:creationId xmlns:p14="http://schemas.microsoft.com/office/powerpoint/2010/main" val="3236913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9pPr>
          </a:lstStyle>
          <a:p>
            <a:pPr eaLnBrk="1"/>
            <a:fld id="{68F00003-DA09-497C-BD79-23B3A3986E47}" type="slidenum">
              <a:rPr lang="en-GB" altLang="en-US">
                <a:solidFill>
                  <a:srgbClr val="000000"/>
                </a:solidFill>
                <a:latin typeface="Times New Roman" panose="02020603050405020304" pitchFamily="18" charset="0"/>
              </a:rPr>
              <a:pPr eaLnBrk="1"/>
              <a:t>17</a:t>
            </a:fld>
            <a:endParaRPr lang="en-GB" altLang="en-US">
              <a:solidFill>
                <a:srgbClr val="000000"/>
              </a:solidFill>
              <a:latin typeface="Times New Roman" panose="02020603050405020304" pitchFamily="18" charset="0"/>
            </a:endParaRPr>
          </a:p>
        </p:txBody>
      </p:sp>
      <p:sp>
        <p:nvSpPr>
          <p:cNvPr id="33795" name="Rectangle 1"/>
          <p:cNvSpPr txBox="1">
            <a:spLocks noGrp="1" noRot="1" noChangeAspect="1" noChangeArrowheads="1" noTextEdit="1"/>
          </p:cNvSpPr>
          <p:nvPr>
            <p:ph type="sldImg"/>
          </p:nvPr>
        </p:nvSpPr>
        <p:spPr>
          <a:xfrm>
            <a:off x="217488" y="812800"/>
            <a:ext cx="7121525" cy="4006850"/>
          </a:xfrm>
          <a:solidFill>
            <a:srgbClr val="FFFFFF"/>
          </a:solidFill>
          <a:ln>
            <a:solidFill>
              <a:srgbClr val="000000"/>
            </a:solidFill>
            <a:miter lim="800000"/>
            <a:headEnd/>
            <a:tailEnd/>
          </a:ln>
        </p:spPr>
      </p:sp>
      <p:sp>
        <p:nvSpPr>
          <p:cNvPr id="33796" name="Rectangle 2"/>
          <p:cNvSpPr txBox="1">
            <a:spLocks noGrp="1" noChangeArrowheads="1"/>
          </p:cNvSpPr>
          <p:nvPr>
            <p:ph type="body" idx="1"/>
          </p:nvPr>
        </p:nvSpPr>
        <p:spPr>
          <a:xfrm>
            <a:off x="755650" y="5078413"/>
            <a:ext cx="6045200" cy="4808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anose="02020603050405020304" pitchFamily="18" charset="0"/>
              </a:rPr>
              <a:t>Lets not just imagine but </a:t>
            </a:r>
            <a:r>
              <a:rPr lang="en-US" altLang="en-US" dirty="0" err="1">
                <a:latin typeface="Times New Roman" panose="02020603050405020304" pitchFamily="18" charset="0"/>
              </a:rPr>
              <a:t>realise</a:t>
            </a:r>
            <a:r>
              <a:rPr lang="en-US" altLang="en-US" dirty="0">
                <a:latin typeface="Times New Roman" panose="02020603050405020304" pitchFamily="18" charset="0"/>
              </a:rPr>
              <a:t> “</a:t>
            </a:r>
            <a:r>
              <a:rPr lang="en-GB" sz="1200" dirty="0">
                <a:latin typeface="Verdana Pro SemiBold" panose="020B0704030504040204" pitchFamily="34" charset="0"/>
                <a:ea typeface="Verdana" panose="020B0604030504040204" pitchFamily="34" charset="0"/>
              </a:rPr>
              <a:t>Just </a:t>
            </a:r>
            <a:r>
              <a:rPr lang="en-GB" sz="1200" b="1" dirty="0">
                <a:latin typeface="Verdana Pro Black" panose="020B0A04030504040204" pitchFamily="34" charset="0"/>
                <a:ea typeface="Verdana" panose="020B0604030504040204" pitchFamily="34" charset="0"/>
              </a:rPr>
              <a:t>energy abundance</a:t>
            </a:r>
            <a:r>
              <a:rPr lang="en-GB" sz="1200" dirty="0">
                <a:latin typeface="Verdana Pro SemiBold" panose="020B0704030504040204" pitchFamily="34" charset="0"/>
                <a:ea typeface="Verdana" panose="020B0604030504040204" pitchFamily="34" charset="0"/>
              </a:rPr>
              <a:t>, </a:t>
            </a:r>
            <a:r>
              <a:rPr lang="en-GB" sz="1200" dirty="0">
                <a:latin typeface="Verdana Pro Black" panose="020B0A04030504040204" pitchFamily="34" charset="0"/>
                <a:ea typeface="Verdana" panose="020B0604030504040204" pitchFamily="34" charset="0"/>
              </a:rPr>
              <a:t>benign</a:t>
            </a:r>
            <a:r>
              <a:rPr lang="en-GB" sz="1200" dirty="0">
                <a:latin typeface="Verdana Pro SemiBold" panose="020B0704030504040204" pitchFamily="34" charset="0"/>
                <a:ea typeface="Verdana" panose="020B0604030504040204" pitchFamily="34" charset="0"/>
              </a:rPr>
              <a:t> and </a:t>
            </a:r>
            <a:r>
              <a:rPr lang="en-GB" sz="1200" dirty="0">
                <a:latin typeface="Verdana Pro Black" panose="020B0A04030504040204" pitchFamily="34" charset="0"/>
                <a:ea typeface="Verdana" panose="020B0604030504040204" pitchFamily="34" charset="0"/>
              </a:rPr>
              <a:t>affordable</a:t>
            </a:r>
            <a:r>
              <a:rPr lang="en-GB" sz="1200" dirty="0">
                <a:latin typeface="Verdana Pro SemiBold" panose="020B0704030504040204" pitchFamily="34" charset="0"/>
                <a:ea typeface="Verdana" panose="020B0604030504040204" pitchFamily="34" charset="0"/>
              </a:rPr>
              <a:t>, </a:t>
            </a:r>
            <a:r>
              <a:rPr lang="en-GB" sz="1200" dirty="0">
                <a:latin typeface="Verdana Pro Black" panose="020B0A04030504040204" pitchFamily="34" charset="0"/>
                <a:ea typeface="Verdana" panose="020B0604030504040204" pitchFamily="34" charset="0"/>
              </a:rPr>
              <a:t>for all</a:t>
            </a:r>
            <a:r>
              <a:rPr lang="en-GB" sz="1200" dirty="0">
                <a:latin typeface="Verdana Pro SemiBold" panose="020B0704030504040204" pitchFamily="34" charset="0"/>
                <a:ea typeface="Verdana" panose="020B0604030504040204" pitchFamily="34" charset="0"/>
              </a:rPr>
              <a:t>, </a:t>
            </a:r>
            <a:r>
              <a:rPr lang="en-GB" sz="1200" dirty="0">
                <a:latin typeface="Verdana Pro Black" panose="020B0A04030504040204" pitchFamily="34" charset="0"/>
                <a:ea typeface="Verdana" panose="020B0604030504040204" pitchFamily="34" charset="0"/>
              </a:rPr>
              <a:t>for ever</a:t>
            </a:r>
            <a:r>
              <a:rPr lang="en-GB" sz="1200" dirty="0">
                <a:latin typeface="Verdana Pro SemiBold" panose="020B0704030504040204" pitchFamily="34" charset="0"/>
                <a:ea typeface="Verdana" panose="020B0604030504040204" pitchFamily="34" charset="0"/>
              </a:rPr>
              <a:t>”.</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1516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075" y="812800"/>
            <a:ext cx="7115175" cy="4003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Just some of our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Comic Sans MS"/>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Comic Sans MS" panose="030F0702030302020204" pitchFamily="66" charset="0"/>
                <a:cs typeface="Arial" panose="020B0604020202020204" pitchFamily="34" charset="0"/>
              </a:rPr>
              <a:t>a local community energy co-operative, taking forward, community-owned, renewable energy initiatives &amp; energy efficiency services.  Providing a social, economic &amp; environmental return within the NI community for the benefit of future generations’’</a:t>
            </a:r>
          </a:p>
          <a:p>
            <a:endParaRPr lang="en-US" dirty="0"/>
          </a:p>
          <a:p>
            <a:endParaRPr lang="en-US" dirty="0">
              <a:cs typeface="Calibri" panose="020F0502020204030204"/>
            </a:endParaRPr>
          </a:p>
        </p:txBody>
      </p:sp>
      <p:sp>
        <p:nvSpPr>
          <p:cNvPr id="4" name="Slide Number Placeholder 3"/>
          <p:cNvSpPr>
            <a:spLocks noGrp="1"/>
          </p:cNvSpPr>
          <p:nvPr>
            <p:ph type="sldNum" idx="10"/>
          </p:nvPr>
        </p:nvSpPr>
        <p:spPr/>
        <p:txBody>
          <a:bodyPr/>
          <a:lstStyle/>
          <a:p>
            <a:fld id="{602236D3-D983-40DC-A4E4-35A836F91DF4}" type="slidenum">
              <a:rPr lang="en-GB" altLang="en-US" smtClean="0"/>
              <a:pPr/>
              <a:t>18</a:t>
            </a:fld>
            <a:endParaRPr lang="en-GB" altLang="en-US"/>
          </a:p>
        </p:txBody>
      </p:sp>
    </p:spTree>
    <p:extLst>
      <p:ext uri="{BB962C8B-B14F-4D97-AF65-F5344CB8AC3E}">
        <p14:creationId xmlns:p14="http://schemas.microsoft.com/office/powerpoint/2010/main" val="3959769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red line indicates the forecasted model.  </a:t>
            </a:r>
          </a:p>
          <a:p>
            <a:r>
              <a:rPr lang="en-GB" dirty="0"/>
              <a:t>PV arrays range between 4 kW and 13.5 kW.  NICE total is 190 kW</a:t>
            </a:r>
          </a:p>
        </p:txBody>
      </p:sp>
      <p:sp>
        <p:nvSpPr>
          <p:cNvPr id="4" name="Slide Number Placeholder 3"/>
          <p:cNvSpPr>
            <a:spLocks noGrp="1"/>
          </p:cNvSpPr>
          <p:nvPr>
            <p:ph type="sldNum" sz="quarter" idx="5"/>
          </p:nvPr>
        </p:nvSpPr>
        <p:spPr/>
        <p:txBody>
          <a:bodyPr/>
          <a:lstStyle/>
          <a:p>
            <a:fld id="{7FB667E1-E601-4AAF-B95C-B25720D70A60}" type="slidenum">
              <a:rPr lang="en-GB" smtClean="0"/>
              <a:t>27</a:t>
            </a:fld>
            <a:endParaRPr lang="en-GB"/>
          </a:p>
        </p:txBody>
      </p:sp>
    </p:spTree>
    <p:extLst>
      <p:ext uri="{BB962C8B-B14F-4D97-AF65-F5344CB8AC3E}">
        <p14:creationId xmlns:p14="http://schemas.microsoft.com/office/powerpoint/2010/main" val="380382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BDF500-FE05-4D50-AB42-37EDEB80A66C}" type="slidenum">
              <a:rPr lang="en-US" smtClean="0"/>
              <a:t>5</a:t>
            </a:fld>
            <a:endParaRPr lang="en-US" dirty="0"/>
          </a:p>
        </p:txBody>
      </p:sp>
    </p:spTree>
    <p:extLst>
      <p:ext uri="{BB962C8B-B14F-4D97-AF65-F5344CB8AC3E}">
        <p14:creationId xmlns:p14="http://schemas.microsoft.com/office/powerpoint/2010/main" val="394424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wealth of experience</a:t>
            </a:r>
          </a:p>
        </p:txBody>
      </p:sp>
      <p:sp>
        <p:nvSpPr>
          <p:cNvPr id="4" name="Slide Number Placeholder 3"/>
          <p:cNvSpPr>
            <a:spLocks noGrp="1"/>
          </p:cNvSpPr>
          <p:nvPr>
            <p:ph type="sldNum" sz="quarter" idx="5"/>
          </p:nvPr>
        </p:nvSpPr>
        <p:spPr/>
        <p:txBody>
          <a:bodyPr/>
          <a:lstStyle/>
          <a:p>
            <a:fld id="{0FBDF500-FE05-4D50-AB42-37EDEB80A66C}" type="slidenum">
              <a:rPr lang="en-US" smtClean="0"/>
              <a:t>6</a:t>
            </a:fld>
            <a:endParaRPr lang="en-US" dirty="0"/>
          </a:p>
        </p:txBody>
      </p:sp>
    </p:spTree>
    <p:extLst>
      <p:ext uri="{BB962C8B-B14F-4D97-AF65-F5344CB8AC3E}">
        <p14:creationId xmlns:p14="http://schemas.microsoft.com/office/powerpoint/2010/main" val="19090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An article by one of our members.</a:t>
            </a:r>
            <a:endParaRPr lang="en-GB" dirty="0"/>
          </a:p>
        </p:txBody>
      </p:sp>
      <p:sp>
        <p:nvSpPr>
          <p:cNvPr id="4" name="Slide Number Placeholder 3"/>
          <p:cNvSpPr>
            <a:spLocks noGrp="1"/>
          </p:cNvSpPr>
          <p:nvPr>
            <p:ph type="sldNum" sz="quarter" idx="5"/>
          </p:nvPr>
        </p:nvSpPr>
        <p:spPr/>
        <p:txBody>
          <a:bodyPr/>
          <a:lstStyle/>
          <a:p>
            <a:fld id="{0FBDF500-FE05-4D50-AB42-37EDEB80A66C}" type="slidenum">
              <a:rPr lang="en-US" smtClean="0"/>
              <a:t>7</a:t>
            </a:fld>
            <a:endParaRPr lang="en-US" dirty="0"/>
          </a:p>
        </p:txBody>
      </p:sp>
    </p:spTree>
    <p:extLst>
      <p:ext uri="{BB962C8B-B14F-4D97-AF65-F5344CB8AC3E}">
        <p14:creationId xmlns:p14="http://schemas.microsoft.com/office/powerpoint/2010/main" val="168772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Calibri_MSFontService, Calibri, Arial_MSFontService, Arial, sans-serif"/>
              <a:buChar char="•"/>
            </a:pPr>
            <a:r>
              <a:rPr lang="en-GB" dirty="0"/>
              <a:t>NICE will generate revenue from the sale of electricity &amp; receive income from ROCs</a:t>
            </a:r>
            <a:r>
              <a:rPr lang="en-US" dirty="0"/>
              <a:t> </a:t>
            </a:r>
            <a:endParaRPr lang="en-US" dirty="0">
              <a:cs typeface="Calibri"/>
            </a:endParaRPr>
          </a:p>
          <a:p>
            <a:pPr marL="285750" indent="-285750">
              <a:buFont typeface="Calibri, Calibri_MSFontService, Calibri, Arial_MSFontService, Arial, sans-serif"/>
              <a:buChar char="•"/>
            </a:pPr>
            <a:r>
              <a:rPr lang="en-GB" dirty="0"/>
              <a:t>Participating building owners  &amp; investors will co-own the enterprise &amp; have an equal say in how it is run.</a:t>
            </a:r>
          </a:p>
          <a:p>
            <a:pPr marL="285750" indent="-285750">
              <a:buFont typeface="Calibri, Calibri_MSFontService, Calibri, Arial_MSFontService, Arial, sans-serif"/>
              <a:buChar char="•"/>
            </a:pPr>
            <a:r>
              <a:rPr lang="en-GB" dirty="0"/>
              <a:t>Asset lock</a:t>
            </a:r>
          </a:p>
          <a:p>
            <a:pPr marL="285750" indent="-285750">
              <a:buFont typeface="Arial"/>
              <a:buChar char="•"/>
            </a:pPr>
            <a:endParaRPr lang="en-GB" dirty="0"/>
          </a:p>
          <a:p>
            <a:pPr marL="285750" indent="-285750">
              <a:buFont typeface="Calibri, Calibri_MSFontService, Calibri, Arial_MSFontService, Arial, 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0FBDF500-FE05-4D50-AB42-37EDEB80A66C}" type="slidenum">
              <a:rPr lang="en-US" smtClean="0"/>
              <a:t>8</a:t>
            </a:fld>
            <a:endParaRPr lang="en-US" dirty="0"/>
          </a:p>
        </p:txBody>
      </p:sp>
    </p:spTree>
    <p:extLst>
      <p:ext uri="{BB962C8B-B14F-4D97-AF65-F5344CB8AC3E}">
        <p14:creationId xmlns:p14="http://schemas.microsoft.com/office/powerpoint/2010/main" val="1560146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NICE has a wealth of energy experience  another key skills the most significant issue to success was start-up costs and capital investment.</a:t>
            </a:r>
          </a:p>
          <a:p>
            <a:endParaRPr lang="en-GB" dirty="0"/>
          </a:p>
          <a:p>
            <a:r>
              <a:rPr lang="en-GB" dirty="0"/>
              <a:t>NICE was supported by Co-Operative Alternatives through the Building Change Trust – Community Shares Fund</a:t>
            </a:r>
          </a:p>
        </p:txBody>
      </p:sp>
      <p:sp>
        <p:nvSpPr>
          <p:cNvPr id="4" name="Slide Number Placeholder 3"/>
          <p:cNvSpPr>
            <a:spLocks noGrp="1"/>
          </p:cNvSpPr>
          <p:nvPr>
            <p:ph type="sldNum" sz="quarter" idx="5"/>
          </p:nvPr>
        </p:nvSpPr>
        <p:spPr/>
        <p:txBody>
          <a:bodyPr/>
          <a:lstStyle/>
          <a:p>
            <a:fld id="{0FBDF500-FE05-4D50-AB42-37EDEB80A66C}" type="slidenum">
              <a:rPr lang="en-US" smtClean="0"/>
              <a:t>9</a:t>
            </a:fld>
            <a:endParaRPr lang="en-US" dirty="0"/>
          </a:p>
        </p:txBody>
      </p:sp>
    </p:spTree>
    <p:extLst>
      <p:ext uri="{BB962C8B-B14F-4D97-AF65-F5344CB8AC3E}">
        <p14:creationId xmlns:p14="http://schemas.microsoft.com/office/powerpoint/2010/main" val="99459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cs typeface="Calibri"/>
              </a:rPr>
              <a:t>Currently </a:t>
            </a:r>
            <a:r>
              <a:rPr lang="en-GB" dirty="0">
                <a:solidFill>
                  <a:schemeClr val="tx2">
                    <a:lumMod val="50000"/>
                  </a:schemeClr>
                </a:solidFill>
              </a:rPr>
              <a:t> £0.589 per kWh (RPI linked) – 2019  NICE 0.0589 v 0.16 </a:t>
            </a:r>
            <a:r>
              <a:rPr lang="en-GB" dirty="0" err="1">
                <a:solidFill>
                  <a:schemeClr val="tx2">
                    <a:lumMod val="50000"/>
                  </a:schemeClr>
                </a:solidFill>
              </a:rPr>
              <a:t>av</a:t>
            </a:r>
            <a:r>
              <a:rPr lang="en-GB" dirty="0">
                <a:solidFill>
                  <a:schemeClr val="tx2">
                    <a:lumMod val="50000"/>
                  </a:schemeClr>
                </a:solidFill>
              </a:rPr>
              <a:t> price (saving per community organisation varies according to their array size – average saving is £900 pa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lumMod val="50000"/>
                  </a:schemeClr>
                </a:solidFill>
                <a:cs typeface="Calibri"/>
              </a:rPr>
              <a:t>Community Fund</a:t>
            </a:r>
            <a:endParaRPr lang="en-US" dirty="0">
              <a:cs typeface="Calibri"/>
            </a:endParaRPr>
          </a:p>
          <a:p>
            <a:endParaRPr lang="en-GB" sz="1200" dirty="0">
              <a:cs typeface="Calibri"/>
            </a:endParaRPr>
          </a:p>
          <a:p>
            <a:pPr marL="285750" indent="-285750">
              <a:buFont typeface="Calibri, Calibri_MSFontService, Calibri, Arial_MSFontService, Arial, sans-serif"/>
              <a:buChar char="•"/>
            </a:pPr>
            <a:endParaRPr lang="en-GB" dirty="0">
              <a:cs typeface="Calibri"/>
            </a:endParaRPr>
          </a:p>
        </p:txBody>
      </p:sp>
      <p:sp>
        <p:nvSpPr>
          <p:cNvPr id="4" name="Slide Number Placeholder 3"/>
          <p:cNvSpPr>
            <a:spLocks noGrp="1"/>
          </p:cNvSpPr>
          <p:nvPr>
            <p:ph type="sldNum" sz="quarter" idx="5"/>
          </p:nvPr>
        </p:nvSpPr>
        <p:spPr/>
        <p:txBody>
          <a:bodyPr/>
          <a:lstStyle/>
          <a:p>
            <a:fld id="{0FBDF500-FE05-4D50-AB42-37EDEB80A66C}" type="slidenum">
              <a:rPr lang="en-US" smtClean="0"/>
              <a:t>10</a:t>
            </a:fld>
            <a:endParaRPr lang="en-US" dirty="0"/>
          </a:p>
        </p:txBody>
      </p:sp>
    </p:spTree>
    <p:extLst>
      <p:ext uri="{BB962C8B-B14F-4D97-AF65-F5344CB8AC3E}">
        <p14:creationId xmlns:p14="http://schemas.microsoft.com/office/powerpoint/2010/main" val="148546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SimSun" panose="02010600030101010101" pitchFamily="2" charset="-122"/>
              </a:defRPr>
            </a:lvl9pPr>
          </a:lstStyle>
          <a:p>
            <a:pPr eaLnBrk="1"/>
            <a:fld id="{68F00003-DA09-497C-BD79-23B3A3986E47}" type="slidenum">
              <a:rPr lang="en-GB" altLang="en-US">
                <a:solidFill>
                  <a:srgbClr val="000000"/>
                </a:solidFill>
                <a:latin typeface="Times New Roman" panose="02020603050405020304" pitchFamily="18" charset="0"/>
              </a:rPr>
              <a:pPr eaLnBrk="1"/>
              <a:t>11</a:t>
            </a:fld>
            <a:endParaRPr lang="en-GB" altLang="en-US">
              <a:solidFill>
                <a:srgbClr val="000000"/>
              </a:solidFill>
              <a:latin typeface="Times New Roman" panose="02020603050405020304" pitchFamily="18" charset="0"/>
            </a:endParaRPr>
          </a:p>
        </p:txBody>
      </p:sp>
      <p:sp>
        <p:nvSpPr>
          <p:cNvPr id="33795" name="Rectangle 1"/>
          <p:cNvSpPr txBox="1">
            <a:spLocks noGrp="1" noRot="1" noChangeAspect="1" noChangeArrowheads="1" noTextEdit="1"/>
          </p:cNvSpPr>
          <p:nvPr>
            <p:ph type="sldImg"/>
          </p:nvPr>
        </p:nvSpPr>
        <p:spPr>
          <a:xfrm>
            <a:off x="152400" y="828675"/>
            <a:ext cx="7251700" cy="4079875"/>
          </a:xfrm>
          <a:solidFill>
            <a:srgbClr val="FFFFFF"/>
          </a:solidFill>
          <a:ln>
            <a:solidFill>
              <a:srgbClr val="000000"/>
            </a:solidFill>
            <a:miter lim="800000"/>
            <a:headEnd/>
            <a:tailEnd/>
          </a:ln>
        </p:spPr>
      </p:sp>
      <p:sp>
        <p:nvSpPr>
          <p:cNvPr id="33796" name="Rectangle 2"/>
          <p:cNvSpPr txBox="1">
            <a:spLocks noGrp="1" noChangeArrowheads="1"/>
          </p:cNvSpPr>
          <p:nvPr>
            <p:ph type="body" idx="1"/>
          </p:nvPr>
        </p:nvSpPr>
        <p:spPr>
          <a:xfrm>
            <a:off x="755650" y="5172752"/>
            <a:ext cx="6045200" cy="4897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04775">
              <a:spcAft>
                <a:spcPts val="1425"/>
              </a:spcAft>
              <a:buSzPct val="45000"/>
            </a:pPr>
            <a:r>
              <a:rPr lang="en-GB" altLang="en-US" sz="2400" dirty="0">
                <a:cs typeface="Calibri"/>
              </a:rPr>
              <a:t>Recycling community investment 'circular economy'.</a:t>
            </a:r>
            <a:endParaRPr lang="en-GB" altLang="en-US" sz="2400" dirty="0">
              <a:solidFill>
                <a:schemeClr val="tx1"/>
              </a:solidFill>
              <a:cs typeface="Calibri"/>
            </a:endParaRPr>
          </a:p>
          <a:p>
            <a:pPr marL="133350" lvl="0" indent="-457200" eaLnBrk="1">
              <a:spcAft>
                <a:spcPts val="1425"/>
              </a:spcAft>
              <a:buSzPct val="45000"/>
              <a:buFont typeface="Arial" panose="020B0604020202020204" pitchFamily="34" charset="0"/>
              <a:buChar char="•"/>
            </a:pPr>
            <a:endParaRPr lang="en-GB" altLang="en-US" sz="2400" dirty="0">
              <a:solidFill>
                <a:schemeClr val="tx1"/>
              </a:solidFill>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96546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BDF500-FE05-4D50-AB42-37EDEB80A66C}" type="slidenum">
              <a:rPr lang="en-US" smtClean="0"/>
              <a:t>13</a:t>
            </a:fld>
            <a:endParaRPr lang="en-US" dirty="0"/>
          </a:p>
        </p:txBody>
      </p:sp>
    </p:spTree>
    <p:extLst>
      <p:ext uri="{BB962C8B-B14F-4D97-AF65-F5344CB8AC3E}">
        <p14:creationId xmlns:p14="http://schemas.microsoft.com/office/powerpoint/2010/main" val="365054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58998-57E6-4F91-B5F5-F210C78183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C54E0D-2341-4646-80DC-8669153304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48FECE-8375-42C7-90A7-3A57A158EF7A}"/>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5" name="Footer Placeholder 4">
            <a:extLst>
              <a:ext uri="{FF2B5EF4-FFF2-40B4-BE49-F238E27FC236}">
                <a16:creationId xmlns:a16="http://schemas.microsoft.com/office/drawing/2014/main" id="{616DDEE3-3652-4C41-A985-ED2AC870B69F}"/>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3149505-58A2-4131-8AED-EE48D347F756}"/>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37676230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2981-0FA6-40D1-BC5D-90B778C12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B25693-0F6A-40E1-9124-F099921EC4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6AFA51-1CC0-4AD3-A274-6E6057702513}"/>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5" name="Footer Placeholder 4">
            <a:extLst>
              <a:ext uri="{FF2B5EF4-FFF2-40B4-BE49-F238E27FC236}">
                <a16:creationId xmlns:a16="http://schemas.microsoft.com/office/drawing/2014/main" id="{CB22E0D0-9976-472F-A134-0FF7E9CB83D4}"/>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3A35902A-2831-4D10-888C-624E3C0B4ECA}"/>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1708144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8CAE52-2DB5-4354-8E5C-AAD85A00C0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354FB8-D5A6-4F8F-B548-D424E20AF5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F859CC-7F75-4E98-B996-42999100755E}"/>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5" name="Footer Placeholder 4">
            <a:extLst>
              <a:ext uri="{FF2B5EF4-FFF2-40B4-BE49-F238E27FC236}">
                <a16:creationId xmlns:a16="http://schemas.microsoft.com/office/drawing/2014/main" id="{709C65EF-B275-4C5B-A7A0-C7775917A19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6BC7B61F-9BF4-4714-BEBF-2689CEFF55E4}"/>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61801008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10/6/2020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65909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10/6/2020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374924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10/6/2020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899320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10/6/2020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61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10/6/2020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4832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072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542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10/6/2020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60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450D-5170-47A5-B655-975D8F0A11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A6BE3B-026C-43E1-BD86-1A57FDCF4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F3D562-54ED-4998-850E-7300615924D7}"/>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5" name="Footer Placeholder 4">
            <a:extLst>
              <a:ext uri="{FF2B5EF4-FFF2-40B4-BE49-F238E27FC236}">
                <a16:creationId xmlns:a16="http://schemas.microsoft.com/office/drawing/2014/main" id="{C353B65D-A2A0-4A76-8BCD-D66F00F73F5E}"/>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19B2262-746D-4DF9-A6A8-2DA6A06A42F3}"/>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975612061"/>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10/6/2020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3270376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10/6/2020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662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10/6/2020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15002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10/6/2020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10/6/2020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10/6/2020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10/6/2020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3F121-B04B-4A65-B867-A321B5C275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885147-E795-4338-B33C-1F5B81B505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DB2881-3A68-4B0F-A957-94F16B283B2A}"/>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5" name="Footer Placeholder 4">
            <a:extLst>
              <a:ext uri="{FF2B5EF4-FFF2-40B4-BE49-F238E27FC236}">
                <a16:creationId xmlns:a16="http://schemas.microsoft.com/office/drawing/2014/main" id="{C537E6D9-C178-440E-BF53-C25AB5CDA7E9}"/>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9B4C24C8-FC17-48CE-A587-A03B3A949BD0}"/>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641729778"/>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10/6/2020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10/6/2020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10/6/2020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10/6/2020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10/6/2020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10/6/2020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097A-27C5-4A8F-BC1C-19EC9C8280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BA4EAF-F8AD-4CF5-B628-F3F018BE90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A23E1E6-A33B-4649-A192-D1E0695E5F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A96A3F-05F3-4C4D-AADD-672DEBC09D9A}"/>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6" name="Footer Placeholder 5">
            <a:extLst>
              <a:ext uri="{FF2B5EF4-FFF2-40B4-BE49-F238E27FC236}">
                <a16:creationId xmlns:a16="http://schemas.microsoft.com/office/drawing/2014/main" id="{84DDF0FC-D776-431A-A36C-785820FFC42B}"/>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B901360F-556A-4EA2-9937-861DD4248B8C}"/>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088985086"/>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10/6/2020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10/6/2020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10/6/2020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10/6/2020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10/6/2020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10/6/2020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10/6/2020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10/6/2020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A676-3D9C-41ED-B02A-2BF2E4EC0D3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46EFE7-CA35-444C-8C09-1AB9C93DCA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C4E06-804C-408F-B85C-23E2229C21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2D3719-4A21-4CC2-8CAC-B73895F1A0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CA08B5-B1CA-45C3-8478-FB0107C5C5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7FC6C4-A1B7-4277-A467-A091BBD8CF50}"/>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8" name="Footer Placeholder 7">
            <a:extLst>
              <a:ext uri="{FF2B5EF4-FFF2-40B4-BE49-F238E27FC236}">
                <a16:creationId xmlns:a16="http://schemas.microsoft.com/office/drawing/2014/main" id="{9C58E4E2-CC9B-4D22-8A79-D0DAB614B76C}"/>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014CBF05-8B32-42F8-AE16-A050B50FC12F}"/>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23243378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10/6/2020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10/6/2020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10/6/2020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10/6/2020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10/6/2020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10/6/2020</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10/6/2020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10/6/2020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A6E1-6FF8-413C-BEFC-60EAD4CAD8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4ED777-20F3-46B3-80C2-117827AFB839}"/>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4" name="Footer Placeholder 3">
            <a:extLst>
              <a:ext uri="{FF2B5EF4-FFF2-40B4-BE49-F238E27FC236}">
                <a16:creationId xmlns:a16="http://schemas.microsoft.com/office/drawing/2014/main" id="{C5B9B270-8BF1-44F5-8993-50D80087A31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D5FD076-A495-4A94-8365-20CCF76C3E03}"/>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85895825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98E420-0D42-4356-BBA1-DBE5E4DCBE2B}"/>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3" name="Footer Placeholder 2">
            <a:extLst>
              <a:ext uri="{FF2B5EF4-FFF2-40B4-BE49-F238E27FC236}">
                <a16:creationId xmlns:a16="http://schemas.microsoft.com/office/drawing/2014/main" id="{44E789FA-B73F-440A-B50C-08F9315D5C80}"/>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5EEB2BD-891E-463E-9C80-EC2C44020580}"/>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905832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739D-502D-4AC7-A514-8330E1A8B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46B2B8-6EBC-43FD-B5A4-3C87FF9B7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D0E63E-7FD8-40B0-B904-4C3BED622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065AC-C505-4412-87C4-54CC1BCBCF67}"/>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6" name="Footer Placeholder 5">
            <a:extLst>
              <a:ext uri="{FF2B5EF4-FFF2-40B4-BE49-F238E27FC236}">
                <a16:creationId xmlns:a16="http://schemas.microsoft.com/office/drawing/2014/main" id="{2ABA2081-9842-4741-9C17-AA275287EF1A}"/>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1E2DEAD8-F839-4C0B-8A39-45467A78A8EC}"/>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77900250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07FD-F759-4CE0-A4AE-2BCB92AFD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29A828-A40B-4FC7-9A75-F4C978DDF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52EE04-5F2C-4879-8BD9-2EF6B8FB6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1BA35-BECF-4A50-85C9-E1089FCF5587}"/>
              </a:ext>
            </a:extLst>
          </p:cNvPr>
          <p:cNvSpPr>
            <a:spLocks noGrp="1"/>
          </p:cNvSpPr>
          <p:nvPr>
            <p:ph type="dt" sz="half" idx="10"/>
          </p:nvPr>
        </p:nvSpPr>
        <p:spPr/>
        <p:txBody>
          <a:bodyPr/>
          <a:lstStyle/>
          <a:p>
            <a:fld id="{7E5F88F2-B164-4B6F-A4D1-FF377EA65B7F}" type="datetime1">
              <a:rPr lang="en-US" smtClean="0"/>
              <a:t>10/6/2020</a:t>
            </a:fld>
            <a:endParaRPr lang="en-US" dirty="0"/>
          </a:p>
        </p:txBody>
      </p:sp>
      <p:sp>
        <p:nvSpPr>
          <p:cNvPr id="6" name="Footer Placeholder 5">
            <a:extLst>
              <a:ext uri="{FF2B5EF4-FFF2-40B4-BE49-F238E27FC236}">
                <a16:creationId xmlns:a16="http://schemas.microsoft.com/office/drawing/2014/main" id="{3B4E1FBD-5120-4FB3-819A-CDF7A320A28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B52EBB3F-78FE-4BB5-A503-1FE9965BAEB3}"/>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987797051"/>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5947C8-869E-4CC2-90A3-25DDF0559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D7AE46-81FE-4C8E-8803-F089C99ED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069062-7E02-411A-A1F5-227B4AC5C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F88F2-B164-4B6F-A4D1-FF377EA65B7F}" type="datetime1">
              <a:rPr lang="en-US" smtClean="0"/>
              <a:t>10/6/2020</a:t>
            </a:fld>
            <a:endParaRPr lang="en-US" dirty="0"/>
          </a:p>
        </p:txBody>
      </p:sp>
      <p:sp>
        <p:nvSpPr>
          <p:cNvPr id="5" name="Footer Placeholder 4">
            <a:extLst>
              <a:ext uri="{FF2B5EF4-FFF2-40B4-BE49-F238E27FC236}">
                <a16:creationId xmlns:a16="http://schemas.microsoft.com/office/drawing/2014/main" id="{82DD5384-3A1F-4ADE-9440-DECBACBAF7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28852FFD-F491-483B-95B7-6B43689229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3746139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649" r:id="rId23"/>
    <p:sldLayoutId id="2147483659" r:id="rId24"/>
    <p:sldLayoutId id="2147483661" r:id="rId25"/>
    <p:sldLayoutId id="2147483662" r:id="rId26"/>
    <p:sldLayoutId id="2147483663" r:id="rId27"/>
    <p:sldLayoutId id="2147483664" r:id="rId28"/>
    <p:sldLayoutId id="2147483665" r:id="rId29"/>
    <p:sldLayoutId id="2147483651" r:id="rId30"/>
    <p:sldLayoutId id="2147483670" r:id="rId31"/>
    <p:sldLayoutId id="2147483668" r:id="rId32"/>
    <p:sldLayoutId id="2147483671" r:id="rId33"/>
    <p:sldLayoutId id="2147483669" r:id="rId34"/>
    <p:sldLayoutId id="2147483672" r:id="rId35"/>
    <p:sldLayoutId id="2147483673" r:id="rId36"/>
    <p:sldLayoutId id="2147483674" r:id="rId37"/>
    <p:sldLayoutId id="2147483676" r:id="rId38"/>
    <p:sldLayoutId id="2147483677" r:id="rId39"/>
    <p:sldLayoutId id="2147483678" r:id="rId40"/>
    <p:sldLayoutId id="2147483679" r:id="rId41"/>
    <p:sldLayoutId id="2147483681" r:id="rId42"/>
    <p:sldLayoutId id="2147483682" r:id="rId43"/>
    <p:sldLayoutId id="2147483683" r:id="rId44"/>
    <p:sldLayoutId id="2147483684" r:id="rId45"/>
    <p:sldLayoutId id="2147483685" r:id="rId46"/>
    <p:sldLayoutId id="2147483686" r:id="rId47"/>
    <p:sldLayoutId id="2147483687" r:id="rId48"/>
    <p:sldLayoutId id="2147483688" r:id="rId49"/>
    <p:sldLayoutId id="2147483689" r:id="rId50"/>
    <p:sldLayoutId id="2147483690" r:id="rId51"/>
    <p:sldLayoutId id="2147483691" r:id="rId52"/>
    <p:sldLayoutId id="2147483692" r:id="rId53"/>
    <p:sldLayoutId id="2147483697" r:id="rId54"/>
    <p:sldLayoutId id="2147483658" r:id="rId55"/>
    <p:sldLayoutId id="2147483693" r:id="rId56"/>
    <p:sldLayoutId id="2147483696" r:id="rId5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www.freeimageslive.co.uk/free_stock_image/financial-growth-jpg" TargetMode="External"/><Relationship Id="rId5" Type="http://schemas.openxmlformats.org/officeDocument/2006/relationships/image" Target="../media/image38.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0.png"/><Relationship Id="rId4" Type="http://schemas.openxmlformats.org/officeDocument/2006/relationships/image" Target="../media/image39.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1.jp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www.progressive-charlestown.com/2016/09/energy-economics-swing-toward-renewable.html" TargetMode="External"/><Relationship Id="rId5" Type="http://schemas.openxmlformats.org/officeDocument/2006/relationships/image" Target="../media/image27.jp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1.jp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20.png"/><Relationship Id="rId4" Type="http://schemas.openxmlformats.org/officeDocument/2006/relationships/image" Target="../media/image28.jpg"/><Relationship Id="rId9"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869852" y="2258780"/>
            <a:ext cx="10874326" cy="1621971"/>
          </a:xfrm>
        </p:spPr>
        <p:txBody>
          <a:bodyPr anchor="b">
            <a:normAutofit/>
          </a:bodyPr>
          <a:lstStyle/>
          <a:p>
            <a:pPr algn="r"/>
            <a:r>
              <a:rPr lang="en-GB" sz="3600" b="1" i="0" dirty="0">
                <a:solidFill>
                  <a:srgbClr val="111010"/>
                </a:solidFill>
                <a:effectLst/>
                <a:latin typeface="Verdana" panose="020B0604030504040204" pitchFamily="34" charset="0"/>
              </a:rPr>
              <a:t>‘SAVING AND GENERATING ENERGY – </a:t>
            </a:r>
            <a:br>
              <a:rPr lang="en-GB" sz="3600" b="1" i="0" dirty="0">
                <a:solidFill>
                  <a:srgbClr val="111010"/>
                </a:solidFill>
                <a:effectLst/>
                <a:latin typeface="Verdana" panose="020B0604030504040204" pitchFamily="34" charset="0"/>
              </a:rPr>
            </a:br>
            <a:r>
              <a:rPr lang="en-GB" sz="3600" b="1" i="0" dirty="0">
                <a:solidFill>
                  <a:srgbClr val="111010"/>
                </a:solidFill>
                <a:effectLst/>
                <a:latin typeface="Verdana" panose="020B0604030504040204" pitchFamily="34" charset="0"/>
              </a:rPr>
              <a:t>THE CO-OPERATIVE WAY’</a:t>
            </a:r>
            <a:endParaRPr lang="en-US" sz="360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315452" y="4843256"/>
            <a:ext cx="7107331" cy="966857"/>
          </a:xfrm>
        </p:spPr>
        <p:txBody>
          <a:bodyPr>
            <a:normAutofit/>
          </a:bodyPr>
          <a:lstStyle/>
          <a:p>
            <a:r>
              <a:rPr lang="en-US" dirty="0"/>
              <a:t>Northern Ireland Community Energy </a:t>
            </a:r>
          </a:p>
          <a:p>
            <a:r>
              <a:rPr lang="en-US" sz="2400" dirty="0"/>
              <a:t>A Community Benefit Society (</a:t>
            </a:r>
            <a:r>
              <a:rPr lang="en-US" sz="2400" dirty="0" err="1"/>
              <a:t>BenCom</a:t>
            </a:r>
            <a:r>
              <a:rPr lang="en-US" sz="2400" dirty="0"/>
              <a:t>)</a:t>
            </a:r>
          </a:p>
        </p:txBody>
      </p:sp>
      <p:sp>
        <p:nvSpPr>
          <p:cNvPr id="9" name="Footer Placeholder 3">
            <a:extLst>
              <a:ext uri="{FF2B5EF4-FFF2-40B4-BE49-F238E27FC236}">
                <a16:creationId xmlns:a16="http://schemas.microsoft.com/office/drawing/2014/main" id="{B5EDBD1A-EAE1-4ECC-8958-060D18CA4BB3}"/>
              </a:ext>
            </a:extLst>
          </p:cNvPr>
          <p:cNvSpPr>
            <a:spLocks noGrp="1"/>
          </p:cNvSpPr>
          <p:nvPr>
            <p:ph type="ftr" sz="quarter" idx="11"/>
          </p:nvPr>
        </p:nvSpPr>
        <p:spPr>
          <a:xfrm>
            <a:off x="312947" y="6227811"/>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11" name="Slide Number Placeholder 4">
            <a:extLst>
              <a:ext uri="{FF2B5EF4-FFF2-40B4-BE49-F238E27FC236}">
                <a16:creationId xmlns:a16="http://schemas.microsoft.com/office/drawing/2014/main" id="{70203086-F40A-4E01-9B6C-BE83D8A33483}"/>
              </a:ext>
            </a:extLst>
          </p:cNvPr>
          <p:cNvSpPr>
            <a:spLocks noGrp="1"/>
          </p:cNvSpPr>
          <p:nvPr>
            <p:ph type="sldNum" sz="quarter" idx="12"/>
          </p:nvPr>
        </p:nvSpPr>
        <p:spPr/>
        <p:txBody>
          <a:bodyPr/>
          <a:lstStyle/>
          <a:p>
            <a:pPr>
              <a:spcAft>
                <a:spcPts val="600"/>
              </a:spcAft>
            </a:pPr>
            <a:fld id="{95CBEC59-7FF9-4688-98DF-89832A0C9025}" type="slidenum">
              <a:rPr lang="en-US" smtClean="0"/>
              <a:pPr>
                <a:spcAft>
                  <a:spcPts val="600"/>
                </a:spcAft>
              </a:pPr>
              <a:t>1</a:t>
            </a:fld>
            <a:endParaRPr lang="en-US"/>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3"/>
          </p:nvPr>
        </p:nvSpPr>
        <p:spPr/>
        <p:txBody>
          <a:bodyPr>
            <a:normAutofit/>
          </a:bodyPr>
          <a:lstStyle/>
          <a:p>
            <a:r>
              <a:rPr lang="en-US" sz="2800" dirty="0"/>
              <a:t>2020</a:t>
            </a:r>
          </a:p>
        </p:txBody>
      </p:sp>
      <p:pic>
        <p:nvPicPr>
          <p:cNvPr id="6" name="Picture 5" descr="Logo&#10;&#10;Description automatically generated">
            <a:extLst>
              <a:ext uri="{FF2B5EF4-FFF2-40B4-BE49-F238E27FC236}">
                <a16:creationId xmlns:a16="http://schemas.microsoft.com/office/drawing/2014/main" id="{55B57665-8932-468B-9CBB-60A71795FEFD}"/>
              </a:ext>
            </a:extLst>
          </p:cNvPr>
          <p:cNvPicPr>
            <a:picLocks noChangeAspect="1"/>
          </p:cNvPicPr>
          <p:nvPr/>
        </p:nvPicPr>
        <p:blipFill>
          <a:blip r:embed="rId3"/>
          <a:stretch>
            <a:fillRect/>
          </a:stretch>
        </p:blipFill>
        <p:spPr>
          <a:xfrm>
            <a:off x="544935" y="290438"/>
            <a:ext cx="3650824" cy="1861920"/>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b="1" dirty="0">
                <a:solidFill>
                  <a:srgbClr val="0070C0"/>
                </a:solidFill>
                <a:effectLst>
                  <a:outerShdw blurRad="38100" dist="38100" dir="2700000" algn="tl">
                    <a:srgbClr val="000000">
                      <a:alpha val="43137"/>
                    </a:srgbClr>
                  </a:outerShdw>
                </a:effectLst>
                <a:latin typeface="Verdana Pro SemiBold" panose="020B0704030504040204" pitchFamily="34" charset="0"/>
              </a:rPr>
              <a:t>NICE Finances</a:t>
            </a:r>
          </a:p>
        </p:txBody>
      </p:sp>
      <p:sp>
        <p:nvSpPr>
          <p:cNvPr id="3" name="Content Placeholder 2">
            <a:extLst>
              <a:ext uri="{FF2B5EF4-FFF2-40B4-BE49-F238E27FC236}">
                <a16:creationId xmlns:a16="http://schemas.microsoft.com/office/drawing/2014/main" id="{4CFB4FDF-447D-48A3-B932-E1EE09B1E59F}"/>
              </a:ext>
            </a:extLst>
          </p:cNvPr>
          <p:cNvSpPr>
            <a:spLocks noGrp="1"/>
          </p:cNvSpPr>
          <p:nvPr>
            <p:ph idx="1"/>
          </p:nvPr>
        </p:nvSpPr>
        <p:spPr>
          <a:xfrm>
            <a:off x="447075" y="1304144"/>
            <a:ext cx="11608076" cy="4596267"/>
          </a:xfrm>
        </p:spPr>
        <p:txBody>
          <a:bodyPr>
            <a:normAutofit fontScale="92500" lnSpcReduction="10000"/>
          </a:bodyPr>
          <a:lstStyle/>
          <a:p>
            <a:pPr marL="285750" indent="-285750">
              <a:lnSpc>
                <a:spcPct val="150000"/>
              </a:lnSpc>
              <a:buFont typeface="Arial" panose="020B0604020202020204" pitchFamily="34" charset="0"/>
              <a:buChar char="•"/>
            </a:pPr>
            <a:endParaRPr lang="en-GB" sz="1600" dirty="0">
              <a:solidFill>
                <a:schemeClr val="tx2">
                  <a:lumMod val="40000"/>
                  <a:lumOff val="60000"/>
                </a:schemeClr>
              </a:solidFill>
            </a:endParaRPr>
          </a:p>
          <a:p>
            <a:pPr marL="285750" indent="-28575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A community benefit society (</a:t>
            </a:r>
            <a:r>
              <a:rPr lang="en-GB" sz="1900" dirty="0" err="1">
                <a:solidFill>
                  <a:schemeClr val="tx2">
                    <a:lumMod val="50000"/>
                  </a:schemeClr>
                </a:solidFill>
                <a:latin typeface="Verdana" panose="020B0604030504040204" pitchFamily="34" charset="0"/>
                <a:ea typeface="Verdana" panose="020B0604030504040204" pitchFamily="34" charset="0"/>
              </a:rPr>
              <a:t>BenCom</a:t>
            </a:r>
            <a:r>
              <a:rPr lang="en-GB" sz="1900" dirty="0">
                <a:solidFill>
                  <a:schemeClr val="tx2">
                    <a:lumMod val="50000"/>
                  </a:schemeClr>
                </a:solidFill>
                <a:latin typeface="Verdana" panose="020B0604030504040204" pitchFamily="34" charset="0"/>
                <a:ea typeface="Verdana" panose="020B0604030504040204" pitchFamily="34" charset="0"/>
              </a:rPr>
              <a:t>) - operates on the same basis as a co-operative </a:t>
            </a:r>
          </a:p>
          <a:p>
            <a:pPr marL="285750" indent="-28575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NICE generates revenue from:-</a:t>
            </a:r>
          </a:p>
          <a:p>
            <a:pPr marL="800100" lvl="1" indent="-34290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the energy consumed by each organisation</a:t>
            </a:r>
          </a:p>
          <a:p>
            <a:pPr marL="800100" lvl="1" indent="-34290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unused generation - grid export,</a:t>
            </a:r>
          </a:p>
          <a:p>
            <a:pPr marL="800100" lvl="1" indent="-34290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 income from ROCs</a:t>
            </a:r>
          </a:p>
          <a:p>
            <a:pPr marL="342900" indent="-34290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Profit after expenses</a:t>
            </a:r>
          </a:p>
          <a:p>
            <a:pPr marL="742950" lvl="1" indent="-28575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Members receive up to 4% interest on shares held</a:t>
            </a:r>
          </a:p>
          <a:p>
            <a:pPr marL="742950" lvl="1" indent="-285750">
              <a:lnSpc>
                <a:spcPct val="150000"/>
              </a:lnSpc>
              <a:buFont typeface="Arial" panose="020B0604020202020204" pitchFamily="34" charset="0"/>
              <a:buChar char="•"/>
            </a:pPr>
            <a:r>
              <a:rPr lang="en-GB" sz="1900" dirty="0">
                <a:solidFill>
                  <a:schemeClr val="tx2">
                    <a:lumMod val="50000"/>
                  </a:schemeClr>
                </a:solidFill>
                <a:latin typeface="Verdana" panose="020B0604030504040204" pitchFamily="34" charset="0"/>
                <a:ea typeface="Verdana" panose="020B0604030504040204" pitchFamily="34" charset="0"/>
              </a:rPr>
              <a:t>A community fund will be established &amp; managed for further future energy saving improvements to tackle fuel poverty in N.I.</a:t>
            </a:r>
          </a:p>
          <a:p>
            <a:endParaRPr lang="en-GB" dirty="0"/>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0" y="6380511"/>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10</a:t>
            </a:fld>
            <a:endParaRPr lang="en-US" dirty="0"/>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2020</a:t>
            </a:r>
          </a:p>
        </p:txBody>
      </p:sp>
      <p:pic>
        <p:nvPicPr>
          <p:cNvPr id="56" name="Picture 55" descr="A picture containing drawing&#10;&#10;Description automatically generated">
            <a:extLst>
              <a:ext uri="{FF2B5EF4-FFF2-40B4-BE49-F238E27FC236}">
                <a16:creationId xmlns:a16="http://schemas.microsoft.com/office/drawing/2014/main" id="{F79FA910-029A-44A5-9ACD-DC51AE5E1D0F}"/>
              </a:ext>
            </a:extLst>
          </p:cNvPr>
          <p:cNvPicPr>
            <a:picLocks noChangeAspect="1"/>
          </p:cNvPicPr>
          <p:nvPr/>
        </p:nvPicPr>
        <p:blipFill>
          <a:blip r:embed="rId4"/>
          <a:stretch>
            <a:fillRect/>
          </a:stretch>
        </p:blipFill>
        <p:spPr>
          <a:xfrm>
            <a:off x="9041814" y="262842"/>
            <a:ext cx="2041769" cy="1041302"/>
          </a:xfrm>
          <a:prstGeom prst="rect">
            <a:avLst/>
          </a:prstGeom>
        </p:spPr>
      </p:pic>
      <p:pic>
        <p:nvPicPr>
          <p:cNvPr id="9" name="Picture 8" descr="A picture containing table, sitting, cake, plate&#10;&#10;Description automatically generated">
            <a:extLst>
              <a:ext uri="{FF2B5EF4-FFF2-40B4-BE49-F238E27FC236}">
                <a16:creationId xmlns:a16="http://schemas.microsoft.com/office/drawing/2014/main" id="{6758496D-4AF2-44BD-A4E8-2B64ECE0CAA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20040" y="3186647"/>
            <a:ext cx="2935111" cy="1770239"/>
          </a:xfrm>
          <a:prstGeom prst="rect">
            <a:avLst/>
          </a:prstGeom>
          <a:effectLst>
            <a:softEdge rad="317500"/>
          </a:effectLst>
        </p:spPr>
      </p:pic>
    </p:spTree>
    <p:extLst>
      <p:ext uri="{BB962C8B-B14F-4D97-AF65-F5344CB8AC3E}">
        <p14:creationId xmlns:p14="http://schemas.microsoft.com/office/powerpoint/2010/main" val="143747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8" y="959700"/>
            <a:ext cx="7200800" cy="5898300"/>
          </a:xfrm>
          <a:prstGeom prst="rect">
            <a:avLst/>
          </a:prstGeom>
        </p:spPr>
      </p:pic>
      <p:graphicFrame>
        <p:nvGraphicFramePr>
          <p:cNvPr id="6" name="Diagram 5"/>
          <p:cNvGraphicFramePr/>
          <p:nvPr/>
        </p:nvGraphicFramePr>
        <p:xfrm>
          <a:off x="1524000" y="476672"/>
          <a:ext cx="9144000" cy="5863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4943872" y="2780928"/>
            <a:ext cx="2700300" cy="1077218"/>
          </a:xfrm>
          <a:prstGeom prst="rect">
            <a:avLst/>
          </a:prstGeom>
          <a:noFill/>
        </p:spPr>
        <p:txBody>
          <a:bodyPr wrap="square" rtlCol="0">
            <a:spAutoFit/>
          </a:bodyPr>
          <a:lstStyle/>
          <a:p>
            <a:r>
              <a:rPr lang="en-GB" sz="3200" dirty="0">
                <a:solidFill>
                  <a:srgbClr val="FF0000"/>
                </a:solidFill>
                <a:latin typeface="Arial Black" panose="020B0A04020102020204" pitchFamily="34" charset="0"/>
              </a:rPr>
              <a:t>Community investment</a:t>
            </a:r>
          </a:p>
        </p:txBody>
      </p:sp>
      <p:pic>
        <p:nvPicPr>
          <p:cNvPr id="2" name="Picture 1"/>
          <p:cNvPicPr>
            <a:picLocks noChangeAspect="1"/>
          </p:cNvPicPr>
          <p:nvPr/>
        </p:nvPicPr>
        <p:blipFill>
          <a:blip r:embed="rId10"/>
          <a:stretch>
            <a:fillRect/>
          </a:stretch>
        </p:blipFill>
        <p:spPr>
          <a:xfrm>
            <a:off x="9345350" y="434947"/>
            <a:ext cx="2645300" cy="1350791"/>
          </a:xfrm>
          <a:prstGeom prst="rect">
            <a:avLst/>
          </a:prstGeom>
        </p:spPr>
      </p:pic>
    </p:spTree>
    <p:extLst>
      <p:ext uri="{BB962C8B-B14F-4D97-AF65-F5344CB8AC3E}">
        <p14:creationId xmlns:p14="http://schemas.microsoft.com/office/powerpoint/2010/main" val="13574422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800" y="-1128390"/>
            <a:ext cx="5167200" cy="2390931"/>
          </a:xfrm>
        </p:spPr>
        <p:txBody>
          <a:bodyPr/>
          <a:lstStyle/>
          <a:p>
            <a:r>
              <a:rPr lang="en-US" b="1" dirty="0">
                <a:solidFill>
                  <a:srgbClr val="0070C0"/>
                </a:solidFill>
                <a:effectLst>
                  <a:outerShdw blurRad="38100" dist="38100" dir="2700000" algn="tl">
                    <a:srgbClr val="000000">
                      <a:alpha val="43137"/>
                    </a:srgbClr>
                  </a:outerShdw>
                </a:effectLst>
                <a:latin typeface="Verdana Pro SemiBold" panose="020B0704030504040204" pitchFamily="34" charset="0"/>
              </a:rPr>
              <a:t>NICE MEMBERS</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241676" y="3429000"/>
            <a:ext cx="3932237" cy="2439988"/>
          </a:xfrm>
        </p:spPr>
        <p:txBody>
          <a:bodyPr/>
          <a:lstStyle/>
          <a:p>
            <a:r>
              <a:rPr lang="en-US" dirty="0"/>
              <a:t>97 members 80% N.I.</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12</a:t>
            </a:fld>
            <a:endParaRPr lang="en-US" dirty="0"/>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latin typeface="Verdana" panose="020B0604030504040204" pitchFamily="34" charset="0"/>
                <a:ea typeface="Verdana" panose="020B0604030504040204" pitchFamily="34" charset="0"/>
              </a:rPr>
              <a:t>2020</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pic>
        <p:nvPicPr>
          <p:cNvPr id="15" name="Picture 14" descr="A group of people posing for a photo&#10;&#10;Description automatically generated">
            <a:extLst>
              <a:ext uri="{FF2B5EF4-FFF2-40B4-BE49-F238E27FC236}">
                <a16:creationId xmlns:a16="http://schemas.microsoft.com/office/drawing/2014/main" id="{9C4F4694-BD15-4AC9-AD22-D8A9078C98B1}"/>
              </a:ext>
            </a:extLst>
          </p:cNvPr>
          <p:cNvPicPr>
            <a:picLocks noChangeAspect="1"/>
          </p:cNvPicPr>
          <p:nvPr/>
        </p:nvPicPr>
        <p:blipFill>
          <a:blip r:embed="rId3"/>
          <a:stretch>
            <a:fillRect/>
          </a:stretch>
        </p:blipFill>
        <p:spPr>
          <a:xfrm>
            <a:off x="4027594" y="1952978"/>
            <a:ext cx="8164406" cy="4905022"/>
          </a:xfrm>
          <a:prstGeom prst="rect">
            <a:avLst/>
          </a:prstGeom>
        </p:spPr>
      </p:pic>
      <p:pic>
        <p:nvPicPr>
          <p:cNvPr id="5" name="Picture 4">
            <a:extLst>
              <a:ext uri="{FF2B5EF4-FFF2-40B4-BE49-F238E27FC236}">
                <a16:creationId xmlns:a16="http://schemas.microsoft.com/office/drawing/2014/main" id="{4177C8FA-00E4-4A8F-AE51-AE159A2C27B8}"/>
              </a:ext>
            </a:extLst>
          </p:cNvPr>
          <p:cNvPicPr>
            <a:picLocks noChangeAspect="1"/>
          </p:cNvPicPr>
          <p:nvPr/>
        </p:nvPicPr>
        <p:blipFill>
          <a:blip r:embed="rId4"/>
          <a:stretch>
            <a:fillRect/>
          </a:stretch>
        </p:blipFill>
        <p:spPr>
          <a:xfrm>
            <a:off x="8830402" y="316080"/>
            <a:ext cx="2042337" cy="1042506"/>
          </a:xfrm>
          <a:prstGeom prst="rect">
            <a:avLst/>
          </a:prstGeom>
        </p:spPr>
      </p:pic>
    </p:spTree>
    <p:extLst>
      <p:ext uri="{BB962C8B-B14F-4D97-AF65-F5344CB8AC3E}">
        <p14:creationId xmlns:p14="http://schemas.microsoft.com/office/powerpoint/2010/main" val="152836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4" name="Title 13">
            <a:extLst>
              <a:ext uri="{FF2B5EF4-FFF2-40B4-BE49-F238E27FC236}">
                <a16:creationId xmlns:a16="http://schemas.microsoft.com/office/drawing/2014/main" id="{4608E7B8-E0C4-4411-9628-4D8C7466A8B0}"/>
              </a:ext>
            </a:extLst>
          </p:cNvPr>
          <p:cNvSpPr>
            <a:spLocks noGrp="1"/>
          </p:cNvSpPr>
          <p:nvPr>
            <p:ph type="title"/>
          </p:nvPr>
        </p:nvSpPr>
        <p:spPr>
          <a:xfrm>
            <a:off x="754097" y="107680"/>
            <a:ext cx="7064955" cy="1325563"/>
          </a:xfrm>
        </p:spPr>
        <p:txBody>
          <a:bodyPr>
            <a:noAutofit/>
          </a:bodyPr>
          <a:lstStyle/>
          <a:p>
            <a:r>
              <a:rPr lang="en-US" sz="4400" b="1" dirty="0">
                <a:solidFill>
                  <a:srgbClr val="0070C0"/>
                </a:solidFill>
                <a:effectLst>
                  <a:outerShdw blurRad="38100" dist="38100" dir="2700000" algn="tl">
                    <a:srgbClr val="000000">
                      <a:alpha val="43137"/>
                    </a:srgbClr>
                  </a:outerShdw>
                </a:effectLst>
                <a:latin typeface="Verdana Pro SemiBold" panose="020B0704030504040204" pitchFamily="34" charset="0"/>
              </a:rPr>
              <a:t>NICE INSTALLATIONS</a:t>
            </a:r>
            <a:endParaRPr lang="en-GB" sz="4400" b="1" dirty="0">
              <a:solidFill>
                <a:srgbClr val="0070C0"/>
              </a:solidFill>
              <a:effectLst>
                <a:outerShdw blurRad="38100" dist="38100" dir="2700000" algn="tl">
                  <a:srgbClr val="000000">
                    <a:alpha val="43137"/>
                  </a:srgbClr>
                </a:outerShdw>
              </a:effectLst>
              <a:latin typeface="Verdana Pro SemiBold" panose="020B0704030504040204" pitchFamily="34" charset="0"/>
            </a:endParaRPr>
          </a:p>
        </p:txBody>
      </p:sp>
      <p:sp>
        <p:nvSpPr>
          <p:cNvPr id="6" name="Footer Placeholder 5">
            <a:extLst>
              <a:ext uri="{FF2B5EF4-FFF2-40B4-BE49-F238E27FC236}">
                <a16:creationId xmlns:a16="http://schemas.microsoft.com/office/drawing/2014/main" id="{05797E70-BA00-468A-B6C0-4DC0549BB92F}"/>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D47C4B0-A823-4DF0-8C91-F2FEB2DA49FC}"/>
              </a:ext>
            </a:extLst>
          </p:cNvPr>
          <p:cNvSpPr>
            <a:spLocks noGrp="1"/>
          </p:cNvSpPr>
          <p:nvPr>
            <p:ph type="sldNum" sz="quarter" idx="12"/>
          </p:nvPr>
        </p:nvSpPr>
        <p:spPr/>
        <p:txBody>
          <a:bodyPr/>
          <a:lstStyle/>
          <a:p>
            <a:fld id="{95CBEC59-7FF9-4688-98DF-89832A0C9025}" type="slidenum">
              <a:rPr lang="en-US" smtClean="0"/>
              <a:t>13</a:t>
            </a:fld>
            <a:endParaRPr lang="en-US" dirty="0"/>
          </a:p>
        </p:txBody>
      </p:sp>
      <p:pic>
        <p:nvPicPr>
          <p:cNvPr id="5" name="Content Placeholder 11">
            <a:extLst>
              <a:ext uri="{FF2B5EF4-FFF2-40B4-BE49-F238E27FC236}">
                <a16:creationId xmlns:a16="http://schemas.microsoft.com/office/drawing/2014/main" id="{F75C6B31-06ED-42DE-981C-12DE56995FEC}"/>
              </a:ext>
            </a:extLst>
          </p:cNvPr>
          <p:cNvPicPr>
            <a:picLocks noChangeAspect="1"/>
          </p:cNvPicPr>
          <p:nvPr/>
        </p:nvPicPr>
        <p:blipFill rotWithShape="1">
          <a:blip r:embed="rId4"/>
          <a:srcRect l="17146"/>
          <a:stretch/>
        </p:blipFill>
        <p:spPr>
          <a:xfrm>
            <a:off x="87923" y="1289154"/>
            <a:ext cx="7310865" cy="5568846"/>
          </a:xfrm>
          <a:prstGeom prst="rect">
            <a:avLst/>
          </a:prstGeom>
          <a:ln>
            <a:noFill/>
          </a:ln>
          <a:effectLst>
            <a:softEdge rad="112500"/>
          </a:effectLst>
        </p:spPr>
      </p:pic>
      <p:sp>
        <p:nvSpPr>
          <p:cNvPr id="8" name="TextBox 7">
            <a:extLst>
              <a:ext uri="{FF2B5EF4-FFF2-40B4-BE49-F238E27FC236}">
                <a16:creationId xmlns:a16="http://schemas.microsoft.com/office/drawing/2014/main" id="{FCB79E96-FBAB-46A3-BB31-CD01234545BE}"/>
              </a:ext>
            </a:extLst>
          </p:cNvPr>
          <p:cNvSpPr txBox="1"/>
          <p:nvPr/>
        </p:nvSpPr>
        <p:spPr>
          <a:xfrm>
            <a:off x="7556037" y="1395921"/>
            <a:ext cx="4548040" cy="5355312"/>
          </a:xfrm>
          <a:prstGeom prst="rect">
            <a:avLst/>
          </a:prstGeom>
          <a:noFill/>
        </p:spPr>
        <p:txBody>
          <a:bodyPr wrap="none" rtlCol="0">
            <a:spAutoFit/>
          </a:bodyPr>
          <a:lstStyle/>
          <a:p>
            <a:pPr marL="342900" indent="-342900">
              <a:buFont typeface="+mj-lt"/>
              <a:buAutoNum type="arabicPeriod"/>
            </a:pPr>
            <a:r>
              <a:rPr lang="en-US" b="1" dirty="0"/>
              <a:t>Mediation NI</a:t>
            </a:r>
          </a:p>
          <a:p>
            <a:pPr marL="342900" indent="-342900">
              <a:buFont typeface="+mj-lt"/>
              <a:buAutoNum type="arabicPeriod"/>
            </a:pPr>
            <a:r>
              <a:rPr lang="en-US" b="1" dirty="0"/>
              <a:t>Chinese Welfare Association</a:t>
            </a:r>
          </a:p>
          <a:p>
            <a:pPr marL="342900" indent="-342900">
              <a:buFont typeface="+mj-lt"/>
              <a:buAutoNum type="arabicPeriod"/>
            </a:pPr>
            <a:r>
              <a:rPr lang="en-US" b="1" dirty="0"/>
              <a:t>Ashton Centre</a:t>
            </a:r>
          </a:p>
          <a:p>
            <a:pPr marL="342900" indent="-342900">
              <a:buFont typeface="+mj-lt"/>
              <a:buAutoNum type="arabicPeriod"/>
            </a:pPr>
            <a:r>
              <a:rPr lang="en-US" b="1" dirty="0"/>
              <a:t>Whitehead Community Association</a:t>
            </a:r>
          </a:p>
          <a:p>
            <a:pPr marL="342900" indent="-342900">
              <a:buFont typeface="+mj-lt"/>
              <a:buAutoNum type="arabicPeriod"/>
            </a:pPr>
            <a:r>
              <a:rPr lang="en-US" b="1" dirty="0" err="1"/>
              <a:t>Rath</a:t>
            </a:r>
            <a:r>
              <a:rPr lang="en-US" b="1" dirty="0"/>
              <a:t> </a:t>
            </a:r>
            <a:r>
              <a:rPr lang="en-US" b="1" dirty="0" err="1"/>
              <a:t>Mor</a:t>
            </a:r>
            <a:r>
              <a:rPr lang="en-US" b="1" dirty="0"/>
              <a:t> Centre</a:t>
            </a:r>
          </a:p>
          <a:p>
            <a:pPr marL="342900" indent="-342900">
              <a:buFont typeface="+mj-lt"/>
              <a:buAutoNum type="arabicPeriod"/>
            </a:pPr>
            <a:r>
              <a:rPr lang="en-US" b="1" dirty="0"/>
              <a:t>Londonderry YMCA</a:t>
            </a:r>
          </a:p>
          <a:p>
            <a:pPr marL="342900" indent="-342900">
              <a:buFont typeface="+mj-lt"/>
              <a:buAutoNum type="arabicPeriod"/>
            </a:pPr>
            <a:r>
              <a:rPr lang="en-US" b="1" dirty="0"/>
              <a:t>Women’s Aid</a:t>
            </a:r>
          </a:p>
          <a:p>
            <a:pPr marL="342900" indent="-342900">
              <a:buFont typeface="+mj-lt"/>
              <a:buAutoNum type="arabicPeriod"/>
            </a:pPr>
            <a:r>
              <a:rPr lang="en-US" b="1" dirty="0"/>
              <a:t>NIAMH</a:t>
            </a:r>
          </a:p>
          <a:p>
            <a:pPr marL="342900" indent="-342900">
              <a:buFont typeface="+mj-lt"/>
              <a:buAutoNum type="arabicPeriod"/>
            </a:pPr>
            <a:r>
              <a:rPr lang="en-US" b="1" dirty="0"/>
              <a:t>Bryson Recycling</a:t>
            </a:r>
          </a:p>
          <a:p>
            <a:pPr marL="342900" indent="-342900">
              <a:buFont typeface="+mj-lt"/>
              <a:buAutoNum type="arabicPeriod"/>
            </a:pPr>
            <a:r>
              <a:rPr lang="en-US" b="1" dirty="0"/>
              <a:t>Ulster Wildlife</a:t>
            </a:r>
          </a:p>
          <a:p>
            <a:pPr marL="342900" indent="-342900">
              <a:buFont typeface="+mj-lt"/>
              <a:buAutoNum type="arabicPeriod"/>
            </a:pPr>
            <a:r>
              <a:rPr lang="en-US" b="1" dirty="0"/>
              <a:t>Harmony Community Trust</a:t>
            </a:r>
          </a:p>
          <a:p>
            <a:pPr marL="342900" indent="-342900">
              <a:buFont typeface="+mj-lt"/>
              <a:buAutoNum type="arabicPeriod"/>
            </a:pPr>
            <a:r>
              <a:rPr lang="en-US" b="1" dirty="0"/>
              <a:t>Confederation of Community Group</a:t>
            </a:r>
          </a:p>
          <a:p>
            <a:pPr marL="342900" indent="-342900">
              <a:buFont typeface="+mj-lt"/>
              <a:buAutoNum type="arabicPeriod"/>
            </a:pPr>
            <a:r>
              <a:rPr lang="en-US" b="1" dirty="0" err="1"/>
              <a:t>Mornington</a:t>
            </a:r>
            <a:r>
              <a:rPr lang="en-US" b="1" dirty="0"/>
              <a:t> Community Project</a:t>
            </a:r>
          </a:p>
          <a:p>
            <a:pPr marL="342900" indent="-342900">
              <a:buFont typeface="+mj-lt"/>
              <a:buAutoNum type="arabicPeriod"/>
            </a:pPr>
            <a:r>
              <a:rPr lang="en-US" b="1" dirty="0"/>
              <a:t>TIDAL</a:t>
            </a:r>
          </a:p>
          <a:p>
            <a:pPr marL="342900" indent="-342900">
              <a:buFont typeface="+mj-lt"/>
              <a:buAutoNum type="arabicPeriod"/>
            </a:pPr>
            <a:r>
              <a:rPr lang="en-US" b="1" dirty="0"/>
              <a:t>Nerve Centre</a:t>
            </a:r>
          </a:p>
          <a:p>
            <a:pPr marL="342900" indent="-342900">
              <a:buFont typeface="+mj-lt"/>
              <a:buAutoNum type="arabicPeriod"/>
            </a:pPr>
            <a:r>
              <a:rPr lang="en-US" b="1" dirty="0"/>
              <a:t>Positive Futures</a:t>
            </a:r>
          </a:p>
          <a:p>
            <a:pPr marL="342900" indent="-342900">
              <a:buFont typeface="+mj-lt"/>
              <a:buAutoNum type="arabicPeriod"/>
            </a:pPr>
            <a:r>
              <a:rPr lang="en-US" b="1" dirty="0" err="1"/>
              <a:t>Workwest</a:t>
            </a:r>
            <a:r>
              <a:rPr lang="en-US" b="1" dirty="0"/>
              <a:t> Social Econ Village</a:t>
            </a:r>
          </a:p>
          <a:p>
            <a:pPr marL="342900" indent="-342900">
              <a:buFont typeface="+mj-lt"/>
              <a:buAutoNum type="arabicPeriod"/>
            </a:pPr>
            <a:r>
              <a:rPr lang="en-US" b="1" dirty="0" err="1"/>
              <a:t>Galbally</a:t>
            </a:r>
            <a:r>
              <a:rPr lang="en-US" b="1" dirty="0"/>
              <a:t> Youth &amp; Community Group</a:t>
            </a:r>
          </a:p>
          <a:p>
            <a:pPr marL="342900" indent="-342900">
              <a:buFont typeface="+mj-lt"/>
              <a:buAutoNum type="arabicPeriod"/>
            </a:pPr>
            <a:endParaRPr lang="en-GB" dirty="0"/>
          </a:p>
        </p:txBody>
      </p:sp>
      <p:pic>
        <p:nvPicPr>
          <p:cNvPr id="3" name="Picture 2">
            <a:extLst>
              <a:ext uri="{FF2B5EF4-FFF2-40B4-BE49-F238E27FC236}">
                <a16:creationId xmlns:a16="http://schemas.microsoft.com/office/drawing/2014/main" id="{CB036D1F-E0DE-45E8-AC8F-5FD41F18127F}"/>
              </a:ext>
            </a:extLst>
          </p:cNvPr>
          <p:cNvPicPr>
            <a:picLocks noChangeAspect="1"/>
          </p:cNvPicPr>
          <p:nvPr/>
        </p:nvPicPr>
        <p:blipFill>
          <a:blip r:embed="rId5"/>
          <a:stretch>
            <a:fillRect/>
          </a:stretch>
        </p:blipFill>
        <p:spPr>
          <a:xfrm>
            <a:off x="8808888" y="136525"/>
            <a:ext cx="2042337" cy="1042506"/>
          </a:xfrm>
          <a:prstGeom prst="rect">
            <a:avLst/>
          </a:prstGeom>
        </p:spPr>
      </p:pic>
      <p:sp>
        <p:nvSpPr>
          <p:cNvPr id="9" name="TextBox 8">
            <a:extLst>
              <a:ext uri="{FF2B5EF4-FFF2-40B4-BE49-F238E27FC236}">
                <a16:creationId xmlns:a16="http://schemas.microsoft.com/office/drawing/2014/main" id="{CE0912B2-2BAE-48F3-94EB-4E6C3AD5C484}"/>
              </a:ext>
            </a:extLst>
          </p:cNvPr>
          <p:cNvSpPr txBox="1"/>
          <p:nvPr/>
        </p:nvSpPr>
        <p:spPr>
          <a:xfrm>
            <a:off x="11136086" y="876300"/>
            <a:ext cx="967991" cy="369332"/>
          </a:xfrm>
          <a:prstGeom prst="rect">
            <a:avLst/>
          </a:prstGeom>
          <a:noFill/>
        </p:spPr>
        <p:txBody>
          <a:bodyPr wrap="square">
            <a:spAutoFit/>
          </a:bodyPr>
          <a:lstStyle/>
          <a:p>
            <a:r>
              <a:rPr lang="en-US" dirty="0"/>
              <a:t>2020</a:t>
            </a:r>
          </a:p>
        </p:txBody>
      </p:sp>
    </p:spTree>
    <p:extLst>
      <p:ext uri="{BB962C8B-B14F-4D97-AF65-F5344CB8AC3E}">
        <p14:creationId xmlns:p14="http://schemas.microsoft.com/office/powerpoint/2010/main" val="21584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5BD9075D-1F42-4726-8EC6-EE8B416392BD}"/>
              </a:ext>
            </a:extLst>
          </p:cNvPr>
          <p:cNvSpPr>
            <a:spLocks noGrp="1"/>
          </p:cNvSpPr>
          <p:nvPr>
            <p:ph type="body" sz="half" idx="2"/>
          </p:nvPr>
        </p:nvSpPr>
        <p:spPr>
          <a:xfrm>
            <a:off x="11173813" y="942439"/>
            <a:ext cx="1018187" cy="499493"/>
          </a:xfrm>
        </p:spPr>
        <p:txBody>
          <a:bodyPr/>
          <a:lstStyle/>
          <a:p>
            <a:r>
              <a:rPr lang="en-US" dirty="0"/>
              <a:t>2020</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0" y="6356350"/>
            <a:ext cx="4114800" cy="365125"/>
          </a:xfrm>
        </p:spPr>
        <p:txBody>
          <a:bodyPr/>
          <a:lstStyle/>
          <a:p>
            <a:r>
              <a:rPr lang="en-US" dirty="0"/>
              <a:t>NICE presentation 24-09-20 – Smart Grid Ireland</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14</a:t>
            </a:fld>
            <a:endParaRPr lang="en-US" dirty="0"/>
          </a:p>
        </p:txBody>
      </p:sp>
      <p:pic>
        <p:nvPicPr>
          <p:cNvPr id="56" name="Picture 55" descr="A picture containing drawing&#10;&#10;Description automatically generated">
            <a:extLst>
              <a:ext uri="{FF2B5EF4-FFF2-40B4-BE49-F238E27FC236}">
                <a16:creationId xmlns:a16="http://schemas.microsoft.com/office/drawing/2014/main" id="{F79FA910-029A-44A5-9ACD-DC51AE5E1D0F}"/>
              </a:ext>
            </a:extLst>
          </p:cNvPr>
          <p:cNvPicPr>
            <a:picLocks noChangeAspect="1"/>
          </p:cNvPicPr>
          <p:nvPr/>
        </p:nvPicPr>
        <p:blipFill>
          <a:blip r:embed="rId4"/>
          <a:stretch>
            <a:fillRect/>
          </a:stretch>
        </p:blipFill>
        <p:spPr>
          <a:xfrm>
            <a:off x="8844484" y="2702283"/>
            <a:ext cx="2849871" cy="1453434"/>
          </a:xfrm>
          <a:prstGeom prst="rect">
            <a:avLst/>
          </a:prstGeom>
        </p:spPr>
      </p:pic>
      <p:pic>
        <p:nvPicPr>
          <p:cNvPr id="8" name="Picture 7">
            <a:extLst>
              <a:ext uri="{FF2B5EF4-FFF2-40B4-BE49-F238E27FC236}">
                <a16:creationId xmlns:a16="http://schemas.microsoft.com/office/drawing/2014/main" id="{E4253A59-35F1-4042-8A0C-109F2D050242}"/>
              </a:ext>
            </a:extLst>
          </p:cNvPr>
          <p:cNvPicPr>
            <a:picLocks noChangeAspect="1"/>
          </p:cNvPicPr>
          <p:nvPr/>
        </p:nvPicPr>
        <p:blipFill>
          <a:blip r:embed="rId5"/>
          <a:stretch>
            <a:fillRect/>
          </a:stretch>
        </p:blipFill>
        <p:spPr>
          <a:xfrm>
            <a:off x="1228865" y="668190"/>
            <a:ext cx="6456452" cy="5521620"/>
          </a:xfrm>
          <a:prstGeom prst="rect">
            <a:avLst/>
          </a:prstGeom>
        </p:spPr>
      </p:pic>
    </p:spTree>
    <p:extLst>
      <p:ext uri="{BB962C8B-B14F-4D97-AF65-F5344CB8AC3E}">
        <p14:creationId xmlns:p14="http://schemas.microsoft.com/office/powerpoint/2010/main" val="56751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887243" y="711578"/>
            <a:ext cx="7543799" cy="697044"/>
          </a:xfrm>
        </p:spPr>
        <p:txBody>
          <a:bodyPr/>
          <a:lstStyle/>
          <a:p>
            <a:r>
              <a:rPr lang="en-US" dirty="0">
                <a:solidFill>
                  <a:srgbClr val="0070C0"/>
                </a:solidFill>
                <a:effectLst>
                  <a:outerShdw blurRad="38100" dist="38100" dir="2700000" algn="tl">
                    <a:srgbClr val="000000">
                      <a:alpha val="43137"/>
                    </a:srgbClr>
                  </a:outerShdw>
                </a:effectLst>
                <a:latin typeface="Verdana Pro SemiBold" panose="020B0704030504040204" pitchFamily="34" charset="0"/>
              </a:rPr>
              <a:t>Can community energy co-ops make a difference?</a:t>
            </a:r>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half" idx="2"/>
          </p:nvPr>
        </p:nvSpPr>
        <p:spPr/>
        <p:txBody>
          <a:bodyPr/>
          <a:lstStyle/>
          <a:p>
            <a:r>
              <a:rPr lang="en-US" dirty="0"/>
              <a:t>2020</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113714" y="6321274"/>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15</a:t>
            </a:fld>
            <a:endParaRPr lang="en-US" dirty="0"/>
          </a:p>
        </p:txBody>
      </p:sp>
      <p:pic>
        <p:nvPicPr>
          <p:cNvPr id="56" name="Picture 55" descr="A picture containing drawing&#10;&#10;Description automatically generated">
            <a:extLst>
              <a:ext uri="{FF2B5EF4-FFF2-40B4-BE49-F238E27FC236}">
                <a16:creationId xmlns:a16="http://schemas.microsoft.com/office/drawing/2014/main" id="{F79FA910-029A-44A5-9ACD-DC51AE5E1D0F}"/>
              </a:ext>
            </a:extLst>
          </p:cNvPr>
          <p:cNvPicPr>
            <a:picLocks noChangeAspect="1"/>
          </p:cNvPicPr>
          <p:nvPr/>
        </p:nvPicPr>
        <p:blipFill>
          <a:blip r:embed="rId4"/>
          <a:stretch>
            <a:fillRect/>
          </a:stretch>
        </p:blipFill>
        <p:spPr>
          <a:xfrm>
            <a:off x="9041814" y="262842"/>
            <a:ext cx="2041769" cy="1041302"/>
          </a:xfrm>
          <a:prstGeom prst="rect">
            <a:avLst/>
          </a:prstGeom>
        </p:spPr>
      </p:pic>
      <p:pic>
        <p:nvPicPr>
          <p:cNvPr id="60" name="Picture 59">
            <a:extLst>
              <a:ext uri="{FF2B5EF4-FFF2-40B4-BE49-F238E27FC236}">
                <a16:creationId xmlns:a16="http://schemas.microsoft.com/office/drawing/2014/main" id="{3A6DE01E-A444-478E-BD4A-CE18645D2EEE}"/>
              </a:ext>
            </a:extLst>
          </p:cNvPr>
          <p:cNvPicPr>
            <a:picLocks noChangeAspect="1"/>
          </p:cNvPicPr>
          <p:nvPr/>
        </p:nvPicPr>
        <p:blipFill>
          <a:blip r:embed="rId5"/>
          <a:stretch>
            <a:fillRect/>
          </a:stretch>
        </p:blipFill>
        <p:spPr>
          <a:xfrm>
            <a:off x="9250648" y="3305500"/>
            <a:ext cx="1624099" cy="1616038"/>
          </a:xfrm>
          <a:prstGeom prst="ellipse">
            <a:avLst/>
          </a:prstGeom>
          <a:ln>
            <a:noFill/>
          </a:ln>
          <a:effectLst>
            <a:softEdge rad="112500"/>
          </a:effectLst>
        </p:spPr>
      </p:pic>
      <p:graphicFrame>
        <p:nvGraphicFramePr>
          <p:cNvPr id="3" name="Table 2">
            <a:extLst>
              <a:ext uri="{FF2B5EF4-FFF2-40B4-BE49-F238E27FC236}">
                <a16:creationId xmlns:a16="http://schemas.microsoft.com/office/drawing/2014/main" id="{0966D890-7AC6-4EE3-93CA-D2461CB8E6D3}"/>
              </a:ext>
            </a:extLst>
          </p:cNvPr>
          <p:cNvGraphicFramePr>
            <a:graphicFrameLocks noGrp="1"/>
          </p:cNvGraphicFramePr>
          <p:nvPr>
            <p:extLst>
              <p:ext uri="{D42A27DB-BD31-4B8C-83A1-F6EECF244321}">
                <p14:modId xmlns:p14="http://schemas.microsoft.com/office/powerpoint/2010/main" val="3856622827"/>
              </p:ext>
            </p:extLst>
          </p:nvPr>
        </p:nvGraphicFramePr>
        <p:xfrm>
          <a:off x="329109" y="1583475"/>
          <a:ext cx="8660065" cy="4721609"/>
        </p:xfrm>
        <a:graphic>
          <a:graphicData uri="http://schemas.openxmlformats.org/drawingml/2006/table">
            <a:tbl>
              <a:tblPr>
                <a:tableStyleId>{5C22544A-7EE6-4342-B048-85BDC9FD1C3A}</a:tableStyleId>
              </a:tblPr>
              <a:tblGrid>
                <a:gridCol w="4386447">
                  <a:extLst>
                    <a:ext uri="{9D8B030D-6E8A-4147-A177-3AD203B41FA5}">
                      <a16:colId xmlns:a16="http://schemas.microsoft.com/office/drawing/2014/main" val="2523052045"/>
                    </a:ext>
                  </a:extLst>
                </a:gridCol>
                <a:gridCol w="4273618">
                  <a:extLst>
                    <a:ext uri="{9D8B030D-6E8A-4147-A177-3AD203B41FA5}">
                      <a16:colId xmlns:a16="http://schemas.microsoft.com/office/drawing/2014/main" val="1978342772"/>
                    </a:ext>
                  </a:extLst>
                </a:gridCol>
              </a:tblGrid>
              <a:tr h="2664968">
                <a:tc>
                  <a:txBody>
                    <a:bodyPr/>
                    <a:lstStyle/>
                    <a:p>
                      <a:pPr>
                        <a:lnSpc>
                          <a:spcPct val="100000"/>
                        </a:lnSpc>
                        <a:spcBef>
                          <a:spcPts val="600"/>
                        </a:spcBef>
                        <a:spcAft>
                          <a:spcPts val="600"/>
                        </a:spcAft>
                      </a:pPr>
                      <a:r>
                        <a:rPr lang="en-GB" sz="1100" b="1" u="sng" dirty="0">
                          <a:effectLst/>
                        </a:rPr>
                        <a:t>Economic</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Develop new renewable energy capacity in the region</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Deliver (often local) sustainable employment, education and training opportunities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Provide a financial return on citizens’ investments and therefore build citizens’ resilience to energy price fluctuations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Increase the use of alternative sources of funding e.g. the community investor, partnership/match funding</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Create steady income streams to fund community development projects over a period of time</a:t>
                      </a:r>
                      <a:endParaRPr lang="en-GB" sz="1100" dirty="0">
                        <a:effectLst/>
                        <a:latin typeface="Arial" panose="020B0604020202020204" pitchFamily="34" charset="0"/>
                        <a:ea typeface="Arial" panose="020B0604020202020204" pitchFamily="34" charset="0"/>
                      </a:endParaRPr>
                    </a:p>
                  </a:txBody>
                  <a:tcPr marL="30324" marR="30324" marT="30324" marB="30324">
                    <a:solidFill>
                      <a:srgbClr val="FFFE86"/>
                    </a:solidFill>
                  </a:tcPr>
                </a:tc>
                <a:tc>
                  <a:txBody>
                    <a:bodyPr/>
                    <a:lstStyle/>
                    <a:p>
                      <a:pPr>
                        <a:lnSpc>
                          <a:spcPct val="100000"/>
                        </a:lnSpc>
                        <a:spcBef>
                          <a:spcPts val="600"/>
                        </a:spcBef>
                        <a:spcAft>
                          <a:spcPts val="600"/>
                        </a:spcAft>
                      </a:pPr>
                      <a:r>
                        <a:rPr lang="en-GB" sz="1100" b="1" u="sng" dirty="0">
                          <a:effectLst/>
                        </a:rPr>
                        <a:t>Social</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Increase citizens’ active participation and engagement</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Increase public support for renewable energy</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Build community confidence, resilience and social cohesion</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Build empowerment and pride in/for the place we live</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Increase local regeneration of community spaces, buildings or services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Reduce fuel poverty</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Increase energy self-sufficiency </a:t>
                      </a:r>
                      <a:endParaRPr lang="en-GB" sz="1100" dirty="0">
                        <a:effectLst/>
                        <a:latin typeface="Arial" panose="020B0604020202020204" pitchFamily="34" charset="0"/>
                        <a:ea typeface="Arial" panose="020B0604020202020204" pitchFamily="34" charset="0"/>
                      </a:endParaRPr>
                    </a:p>
                  </a:txBody>
                  <a:tcPr marL="30324" marR="30324" marT="30324" marB="30324">
                    <a:solidFill>
                      <a:srgbClr val="FFFE86"/>
                    </a:solidFill>
                  </a:tcPr>
                </a:tc>
                <a:extLst>
                  <a:ext uri="{0D108BD9-81ED-4DB2-BD59-A6C34878D82A}">
                    <a16:rowId xmlns:a16="http://schemas.microsoft.com/office/drawing/2014/main" val="181565840"/>
                  </a:ext>
                </a:extLst>
              </a:tr>
              <a:tr h="2056641">
                <a:tc>
                  <a:txBody>
                    <a:bodyPr/>
                    <a:lstStyle/>
                    <a:p>
                      <a:pPr>
                        <a:lnSpc>
                          <a:spcPct val="100000"/>
                        </a:lnSpc>
                        <a:spcBef>
                          <a:spcPts val="600"/>
                        </a:spcBef>
                        <a:spcAft>
                          <a:spcPts val="600"/>
                        </a:spcAft>
                      </a:pPr>
                      <a:r>
                        <a:rPr lang="en-GB" sz="1100" b="1" u="sng" dirty="0">
                          <a:effectLst/>
                        </a:rPr>
                        <a:t>Environmental</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Reduce greenhouse emissions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Engage more people with energy issues and environmental values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Increase the use of renewable technologies and energy efficiencies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Help the transition to a low carbon economy, increase renewables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 Increase energy security/self-sufficiency </a:t>
                      </a:r>
                      <a:endParaRPr lang="en-GB" sz="1100" dirty="0">
                        <a:effectLst/>
                        <a:latin typeface="Arial" panose="020B0604020202020204" pitchFamily="34" charset="0"/>
                        <a:ea typeface="Arial" panose="020B0604020202020204" pitchFamily="34" charset="0"/>
                      </a:endParaRPr>
                    </a:p>
                  </a:txBody>
                  <a:tcPr marL="30324" marR="30324" marT="30324" marB="30324">
                    <a:solidFill>
                      <a:srgbClr val="FFFE86"/>
                    </a:solidFill>
                  </a:tcPr>
                </a:tc>
                <a:tc>
                  <a:txBody>
                    <a:bodyPr/>
                    <a:lstStyle/>
                    <a:p>
                      <a:pPr>
                        <a:lnSpc>
                          <a:spcPct val="100000"/>
                        </a:lnSpc>
                        <a:spcBef>
                          <a:spcPts val="600"/>
                        </a:spcBef>
                        <a:spcAft>
                          <a:spcPts val="600"/>
                        </a:spcAft>
                      </a:pPr>
                      <a:r>
                        <a:rPr lang="en-GB" sz="1100" dirty="0">
                          <a:effectLst/>
                        </a:rPr>
                        <a:t> </a:t>
                      </a:r>
                      <a:r>
                        <a:rPr lang="en-GB" sz="1100" b="1" u="sng" dirty="0">
                          <a:effectLst/>
                        </a:rPr>
                        <a:t>Educational</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Raise citizens’ awareness of the need to reduce negative impacts on the environment to help avert the climate emergency</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Increase knowledge of renewable energy and relevant technologies among communities</a:t>
                      </a:r>
                    </a:p>
                    <a:p>
                      <a:pPr marL="180000" lvl="0" indent="-180000">
                        <a:lnSpc>
                          <a:spcPct val="100000"/>
                        </a:lnSpc>
                        <a:spcBef>
                          <a:spcPts val="300"/>
                        </a:spcBef>
                        <a:spcAft>
                          <a:spcPts val="300"/>
                        </a:spcAft>
                        <a:buFont typeface="Calibri" panose="020F0502020204030204" pitchFamily="34" charset="0"/>
                        <a:buChar char="-"/>
                      </a:pPr>
                      <a:r>
                        <a:rPr lang="en-GB" sz="1100" dirty="0">
                          <a:effectLst/>
                        </a:rPr>
                        <a:t>Build understanding of alternative forms of energy production and consumption</a:t>
                      </a:r>
                    </a:p>
                  </a:txBody>
                  <a:tcPr marL="30324" marR="30324" marT="30324" marB="30324">
                    <a:solidFill>
                      <a:srgbClr val="FFFE86"/>
                    </a:solidFill>
                  </a:tcPr>
                </a:tc>
                <a:extLst>
                  <a:ext uri="{0D108BD9-81ED-4DB2-BD59-A6C34878D82A}">
                    <a16:rowId xmlns:a16="http://schemas.microsoft.com/office/drawing/2014/main" val="3590498709"/>
                  </a:ext>
                </a:extLst>
              </a:tr>
            </a:tbl>
          </a:graphicData>
        </a:graphic>
      </p:graphicFrame>
      <p:pic>
        <p:nvPicPr>
          <p:cNvPr id="58" name="Picture 57">
            <a:extLst>
              <a:ext uri="{FF2B5EF4-FFF2-40B4-BE49-F238E27FC236}">
                <a16:creationId xmlns:a16="http://schemas.microsoft.com/office/drawing/2014/main" id="{4CBE3FB5-5AE6-47FC-A41B-81474DF14632}"/>
              </a:ext>
            </a:extLst>
          </p:cNvPr>
          <p:cNvPicPr>
            <a:picLocks noChangeAspect="1"/>
          </p:cNvPicPr>
          <p:nvPr/>
        </p:nvPicPr>
        <p:blipFill>
          <a:blip r:embed="rId6"/>
          <a:stretch>
            <a:fillRect/>
          </a:stretch>
        </p:blipFill>
        <p:spPr>
          <a:xfrm>
            <a:off x="7263054" y="2463847"/>
            <a:ext cx="5599288" cy="3033989"/>
          </a:xfrm>
          <a:prstGeom prst="rect">
            <a:avLst/>
          </a:prstGeom>
        </p:spPr>
      </p:pic>
      <p:sp>
        <p:nvSpPr>
          <p:cNvPr id="6" name="TextBox 5">
            <a:extLst>
              <a:ext uri="{FF2B5EF4-FFF2-40B4-BE49-F238E27FC236}">
                <a16:creationId xmlns:a16="http://schemas.microsoft.com/office/drawing/2014/main" id="{5CBE4CAA-2968-4006-AD3E-4242B0F053CF}"/>
              </a:ext>
            </a:extLst>
          </p:cNvPr>
          <p:cNvSpPr txBox="1"/>
          <p:nvPr/>
        </p:nvSpPr>
        <p:spPr>
          <a:xfrm>
            <a:off x="1797557" y="3429000"/>
            <a:ext cx="5456943" cy="923330"/>
          </a:xfrm>
          <a:prstGeom prst="rect">
            <a:avLst/>
          </a:prstGeom>
          <a:noFill/>
        </p:spPr>
        <p:txBody>
          <a:bodyPr wrap="none" rtlCol="0">
            <a:spAutoFit/>
          </a:bodyPr>
          <a:lstStyle/>
          <a:p>
            <a:r>
              <a:rPr lang="en-GB" sz="5400" b="1" dirty="0">
                <a:solidFill>
                  <a:srgbClr val="FF0000"/>
                </a:solidFill>
                <a:effectLst>
                  <a:outerShdw blurRad="38100" dist="38100" dir="2700000" algn="tl">
                    <a:srgbClr val="000000">
                      <a:alpha val="43137"/>
                    </a:srgbClr>
                  </a:outerShdw>
                </a:effectLst>
                <a:latin typeface="Verdana Pro Black" panose="020B0A04030504040204" pitchFamily="34" charset="0"/>
              </a:rPr>
              <a:t>ABSOLUTELY</a:t>
            </a:r>
          </a:p>
        </p:txBody>
      </p:sp>
      <p:sp>
        <p:nvSpPr>
          <p:cNvPr id="12" name="TextBox 11">
            <a:extLst>
              <a:ext uri="{FF2B5EF4-FFF2-40B4-BE49-F238E27FC236}">
                <a16:creationId xmlns:a16="http://schemas.microsoft.com/office/drawing/2014/main" id="{FCAFD75B-F0BF-4818-9C54-481BC5FEBECD}"/>
              </a:ext>
            </a:extLst>
          </p:cNvPr>
          <p:cNvSpPr txBox="1"/>
          <p:nvPr/>
        </p:nvSpPr>
        <p:spPr>
          <a:xfrm>
            <a:off x="11140146" y="934812"/>
            <a:ext cx="1108417" cy="369332"/>
          </a:xfrm>
          <a:prstGeom prst="rect">
            <a:avLst/>
          </a:prstGeom>
          <a:noFill/>
        </p:spPr>
        <p:txBody>
          <a:bodyPr wrap="square">
            <a:spAutoFit/>
          </a:bodyPr>
          <a:lstStyle/>
          <a:p>
            <a:r>
              <a:rPr lang="en-US" dirty="0"/>
              <a:t>2020</a:t>
            </a:r>
          </a:p>
        </p:txBody>
      </p:sp>
    </p:spTree>
    <p:extLst>
      <p:ext uri="{BB962C8B-B14F-4D97-AF65-F5344CB8AC3E}">
        <p14:creationId xmlns:p14="http://schemas.microsoft.com/office/powerpoint/2010/main" val="389038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indefinite" fill="hold" grpId="0" nodeType="withEffect">
                                  <p:stCondLst>
                                    <p:cond delay="0"/>
                                  </p:stCondLst>
                                  <p:endCondLst>
                                    <p:cond evt="onNext" delay="0">
                                      <p:tgtEl>
                                        <p:sldTgt/>
                                      </p:tgtEl>
                                    </p:cond>
                                  </p:end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latin typeface="Verdana Pro SemiBold" panose="020B0704030504040204" pitchFamily="34" charset="0"/>
              </a:rPr>
              <a:t>What Now?</a:t>
            </a:r>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half" idx="2"/>
          </p:nvPr>
        </p:nvSpPr>
        <p:spPr>
          <a:xfrm>
            <a:off x="11083583" y="872846"/>
            <a:ext cx="1108417" cy="499493"/>
          </a:xfrm>
        </p:spPr>
        <p:txBody>
          <a:bodyPr/>
          <a:lstStyle/>
          <a:p>
            <a:r>
              <a:rPr lang="en-US" dirty="0"/>
              <a:t>2020</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0" y="6339196"/>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16</a:t>
            </a:fld>
            <a:endParaRPr lang="en-US" dirty="0"/>
          </a:p>
        </p:txBody>
      </p:sp>
      <p:pic>
        <p:nvPicPr>
          <p:cNvPr id="56" name="Picture 55" descr="A picture containing drawing&#10;&#10;Description automatically generated">
            <a:extLst>
              <a:ext uri="{FF2B5EF4-FFF2-40B4-BE49-F238E27FC236}">
                <a16:creationId xmlns:a16="http://schemas.microsoft.com/office/drawing/2014/main" id="{F79FA910-029A-44A5-9ACD-DC51AE5E1D0F}"/>
              </a:ext>
            </a:extLst>
          </p:cNvPr>
          <p:cNvPicPr>
            <a:picLocks noChangeAspect="1"/>
          </p:cNvPicPr>
          <p:nvPr/>
        </p:nvPicPr>
        <p:blipFill>
          <a:blip r:embed="rId4"/>
          <a:stretch>
            <a:fillRect/>
          </a:stretch>
        </p:blipFill>
        <p:spPr>
          <a:xfrm>
            <a:off x="9041814" y="262842"/>
            <a:ext cx="2041769" cy="1041302"/>
          </a:xfrm>
          <a:prstGeom prst="rect">
            <a:avLst/>
          </a:prstGeom>
        </p:spPr>
      </p:pic>
      <p:pic>
        <p:nvPicPr>
          <p:cNvPr id="6" name="Picture 5">
            <a:extLst>
              <a:ext uri="{FF2B5EF4-FFF2-40B4-BE49-F238E27FC236}">
                <a16:creationId xmlns:a16="http://schemas.microsoft.com/office/drawing/2014/main" id="{14B078F2-9D09-410E-8FD7-A7DC3545149E}"/>
              </a:ext>
            </a:extLst>
          </p:cNvPr>
          <p:cNvPicPr>
            <a:picLocks noChangeAspect="1"/>
          </p:cNvPicPr>
          <p:nvPr/>
        </p:nvPicPr>
        <p:blipFill>
          <a:blip r:embed="rId5"/>
          <a:stretch>
            <a:fillRect/>
          </a:stretch>
        </p:blipFill>
        <p:spPr>
          <a:xfrm>
            <a:off x="8439677" y="1440534"/>
            <a:ext cx="3816226" cy="4994543"/>
          </a:xfrm>
          <a:prstGeom prst="rect">
            <a:avLst/>
          </a:prstGeom>
        </p:spPr>
      </p:pic>
      <p:sp>
        <p:nvSpPr>
          <p:cNvPr id="10" name="TextBox 9">
            <a:extLst>
              <a:ext uri="{FF2B5EF4-FFF2-40B4-BE49-F238E27FC236}">
                <a16:creationId xmlns:a16="http://schemas.microsoft.com/office/drawing/2014/main" id="{EC77A349-264A-4366-981E-90D87FC0D6D1}"/>
              </a:ext>
            </a:extLst>
          </p:cNvPr>
          <p:cNvSpPr txBox="1"/>
          <p:nvPr/>
        </p:nvSpPr>
        <p:spPr>
          <a:xfrm>
            <a:off x="282793" y="1122592"/>
            <a:ext cx="7071255" cy="4524315"/>
          </a:xfrm>
          <a:prstGeom prst="rect">
            <a:avLst/>
          </a:prstGeom>
          <a:noFill/>
        </p:spPr>
        <p:txBody>
          <a:bodyPr wrap="square">
            <a:spAutoFit/>
          </a:bodyPr>
          <a:lstStyle/>
          <a:p>
            <a:pPr lvl="1"/>
            <a:endParaRPr lang="en-GB" dirty="0">
              <a:solidFill>
                <a:schemeClr val="accent1">
                  <a:lumMod val="50000"/>
                </a:schemeClr>
              </a:solidFill>
            </a:endParaRPr>
          </a:p>
          <a:p>
            <a:pPr marL="285750" indent="-285750">
              <a:buFont typeface="Arial" panose="020B0604020202020204" pitchFamily="34" charset="0"/>
              <a:buChar char="•"/>
            </a:pPr>
            <a:r>
              <a:rPr lang="en-GB" dirty="0">
                <a:solidFill>
                  <a:schemeClr val="accent1">
                    <a:lumMod val="50000"/>
                  </a:schemeClr>
                </a:solidFill>
              </a:rPr>
              <a:t>More community energy owned projects</a:t>
            </a:r>
          </a:p>
          <a:p>
            <a:endParaRPr lang="en-GB" dirty="0">
              <a:solidFill>
                <a:schemeClr val="accent1">
                  <a:lumMod val="50000"/>
                </a:schemeClr>
              </a:solidFill>
            </a:endParaRPr>
          </a:p>
          <a:p>
            <a:pPr marL="285750" indent="-285750">
              <a:buFont typeface="Arial" panose="020B0604020202020204" pitchFamily="34" charset="0"/>
              <a:buChar char="•"/>
            </a:pPr>
            <a:r>
              <a:rPr lang="en-GB" dirty="0">
                <a:solidFill>
                  <a:schemeClr val="accent1">
                    <a:lumMod val="50000"/>
                  </a:schemeClr>
                </a:solidFill>
              </a:rPr>
              <a:t>Energy efficiency, data gathering, EV community charging points, community heating, energy storage</a:t>
            </a:r>
          </a:p>
          <a:p>
            <a:endParaRPr lang="en-GB" dirty="0">
              <a:solidFill>
                <a:schemeClr val="accent1">
                  <a:lumMod val="50000"/>
                </a:schemeClr>
              </a:solidFill>
            </a:endParaRPr>
          </a:p>
          <a:p>
            <a:pPr marL="285750" indent="-285750">
              <a:buFont typeface="Arial" panose="020B0604020202020204" pitchFamily="34" charset="0"/>
              <a:buChar char="•"/>
            </a:pPr>
            <a:r>
              <a:rPr lang="en-GB" dirty="0">
                <a:solidFill>
                  <a:schemeClr val="accent1">
                    <a:lumMod val="50000"/>
                  </a:schemeClr>
                </a:solidFill>
              </a:rPr>
              <a:t>Lobbying for community energy</a:t>
            </a:r>
          </a:p>
          <a:p>
            <a:pPr marL="742950" lvl="1" indent="-285750">
              <a:buFont typeface="Arial" panose="020B0604020202020204" pitchFamily="34" charset="0"/>
              <a:buChar char="•"/>
            </a:pPr>
            <a:r>
              <a:rPr lang="en-GB" dirty="0">
                <a:solidFill>
                  <a:schemeClr val="accent1">
                    <a:lumMod val="50000"/>
                  </a:schemeClr>
                </a:solidFill>
              </a:rPr>
              <a:t>Community energy definition</a:t>
            </a:r>
          </a:p>
          <a:p>
            <a:pPr marL="742950" lvl="1" indent="-285750">
              <a:buFont typeface="Arial" panose="020B0604020202020204" pitchFamily="34" charset="0"/>
              <a:buChar char="•"/>
            </a:pPr>
            <a:r>
              <a:rPr lang="en-GB" dirty="0">
                <a:solidFill>
                  <a:schemeClr val="accent1">
                    <a:lumMod val="50000"/>
                  </a:schemeClr>
                </a:solidFill>
              </a:rPr>
              <a:t>N.I. Community Energy Policy</a:t>
            </a:r>
          </a:p>
          <a:p>
            <a:endParaRPr lang="en-GB" dirty="0">
              <a:solidFill>
                <a:schemeClr val="accent1">
                  <a:lumMod val="50000"/>
                </a:schemeClr>
              </a:solidFill>
            </a:endParaRPr>
          </a:p>
          <a:p>
            <a:pPr marL="285750" indent="-285750">
              <a:buFont typeface="Arial" panose="020B0604020202020204" pitchFamily="34" charset="0"/>
              <a:buChar char="•"/>
            </a:pPr>
            <a:r>
              <a:rPr lang="en-GB" dirty="0">
                <a:solidFill>
                  <a:schemeClr val="accent1">
                    <a:lumMod val="50000"/>
                  </a:schemeClr>
                </a:solidFill>
              </a:rPr>
              <a:t>Challenge</a:t>
            </a:r>
          </a:p>
          <a:p>
            <a:pPr marL="742950" lvl="1" indent="-285750">
              <a:buFont typeface="Arial" panose="020B0604020202020204" pitchFamily="34" charset="0"/>
              <a:buChar char="•"/>
            </a:pPr>
            <a:r>
              <a:rPr lang="en-GB" dirty="0">
                <a:solidFill>
                  <a:schemeClr val="accent1">
                    <a:lumMod val="50000"/>
                  </a:schemeClr>
                </a:solidFill>
              </a:rPr>
              <a:t>Finance</a:t>
            </a:r>
          </a:p>
          <a:p>
            <a:pPr marL="742950" lvl="1" indent="-285750">
              <a:buFont typeface="Arial" panose="020B0604020202020204" pitchFamily="34" charset="0"/>
              <a:buChar char="•"/>
            </a:pPr>
            <a:r>
              <a:rPr lang="en-GB" dirty="0">
                <a:solidFill>
                  <a:schemeClr val="accent1">
                    <a:lumMod val="50000"/>
                  </a:schemeClr>
                </a:solidFill>
              </a:rPr>
              <a:t>Support</a:t>
            </a:r>
          </a:p>
          <a:p>
            <a:pPr marL="742950" lvl="1" indent="-285750">
              <a:buFont typeface="Arial" panose="020B0604020202020204" pitchFamily="34" charset="0"/>
              <a:buChar char="•"/>
            </a:pPr>
            <a:r>
              <a:rPr lang="en-GB" dirty="0">
                <a:solidFill>
                  <a:schemeClr val="accent1">
                    <a:lumMod val="50000"/>
                  </a:schemeClr>
                </a:solidFill>
              </a:rPr>
              <a:t>Community commitment</a:t>
            </a:r>
          </a:p>
          <a:p>
            <a:endParaRPr lang="en-GB" dirty="0">
              <a:solidFill>
                <a:schemeClr val="accent1">
                  <a:lumMod val="50000"/>
                </a:schemeClr>
              </a:solidFill>
            </a:endParaRPr>
          </a:p>
          <a:p>
            <a:r>
              <a:rPr lang="en-GB" dirty="0">
                <a:solidFill>
                  <a:schemeClr val="accent1">
                    <a:lumMod val="50000"/>
                  </a:schemeClr>
                </a:solidFill>
              </a:rPr>
              <a:t>Do quick profits &amp; investment outweigh the cost to life &amp; environment ? </a:t>
            </a:r>
          </a:p>
        </p:txBody>
      </p:sp>
    </p:spTree>
    <p:extLst>
      <p:ext uri="{BB962C8B-B14F-4D97-AF65-F5344CB8AC3E}">
        <p14:creationId xmlns:p14="http://schemas.microsoft.com/office/powerpoint/2010/main" val="1509477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10546" y="311926"/>
            <a:ext cx="7474172" cy="1325563"/>
          </a:xfrm>
        </p:spPr>
        <p:txBody>
          <a:bodyPr vert="horz" lIns="91440" tIns="45720" rIns="91440" bIns="45720" rtlCol="0" anchor="ctr">
            <a:normAutofit/>
          </a:bodyPr>
          <a:lstStyle/>
          <a:p>
            <a:r>
              <a:rPr lang="en-US" b="1" kern="1200" dirty="0">
                <a:solidFill>
                  <a:schemeClr val="bg1"/>
                </a:solidFill>
                <a:effectLst>
                  <a:outerShdw blurRad="38100" dist="38100" dir="2700000" algn="tl">
                    <a:srgbClr val="000000">
                      <a:alpha val="43137"/>
                    </a:srgbClr>
                  </a:outerShdw>
                </a:effectLst>
                <a:latin typeface="Verdana Pro Black" panose="020B0A04030504040204" pitchFamily="34" charset="0"/>
              </a:rPr>
              <a:t>A last thought …..</a:t>
            </a:r>
          </a:p>
        </p:txBody>
      </p:sp>
      <p:sp>
        <p:nvSpPr>
          <p:cNvPr id="8" name="TextBox 7"/>
          <p:cNvSpPr txBox="1"/>
          <p:nvPr/>
        </p:nvSpPr>
        <p:spPr>
          <a:xfrm>
            <a:off x="413940" y="1857409"/>
            <a:ext cx="11364119" cy="4795934"/>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Imagine fuel without fear.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 climate change.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 oil spills, dead coal miners, dirty air, devastated lands, lost       </a:t>
            </a:r>
          </a:p>
          <a:p>
            <a:pPr>
              <a:lnSpc>
                <a:spcPct val="90000"/>
              </a:lnSpc>
              <a:spcAft>
                <a:spcPts val="600"/>
              </a:spcAft>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wildlife.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 energy poverty.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 oil-fed wars, tyrannies, or terrorists.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Nothing to run out.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Nothing to cut off.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Nothing to worry about. </a:t>
            </a:r>
          </a:p>
          <a:p>
            <a:pPr indent="-228600">
              <a:lnSpc>
                <a:spcPct val="90000"/>
              </a:lnSpc>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latin typeface="Verdana Pro Black" panose="020B0A04030504040204" pitchFamily="34" charset="0"/>
                <a:ea typeface="Verdana" panose="020B0604030504040204" pitchFamily="34" charset="0"/>
              </a:rPr>
              <a:t>Just energy abundance, benign and affordable, for all, for    </a:t>
            </a:r>
          </a:p>
          <a:p>
            <a:pPr>
              <a:lnSpc>
                <a:spcPct val="90000"/>
              </a:lnSpc>
              <a:spcAft>
                <a:spcPts val="600"/>
              </a:spcAft>
            </a:pPr>
            <a:r>
              <a:rPr lang="en-US" sz="2400" b="1" dirty="0">
                <a:solidFill>
                  <a:schemeClr val="bg1"/>
                </a:solidFill>
                <a:effectLst>
                  <a:outerShdw blurRad="38100" dist="38100" dir="2700000" algn="tl">
                    <a:srgbClr val="000000">
                      <a:alpha val="43137"/>
                    </a:srgbClr>
                  </a:outerShdw>
                </a:effectLst>
                <a:latin typeface="Verdana Pro Black" panose="020B0A04030504040204" pitchFamily="34" charset="0"/>
                <a:ea typeface="Verdana" panose="020B0604030504040204" pitchFamily="34" charset="0"/>
              </a:rPr>
              <a:t>  ever</a:t>
            </a:r>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p>
          <a:p>
            <a:pPr indent="-228600">
              <a:lnSpc>
                <a:spcPct val="90000"/>
              </a:lnSpc>
              <a:spcAft>
                <a:spcPts val="600"/>
              </a:spcAft>
              <a:buFont typeface="Arial" panose="020B0604020202020204" pitchFamily="34" charset="0"/>
              <a:buChar char="•"/>
            </a:pPr>
            <a:endParaRPr lang="en-US" sz="1500" dirty="0">
              <a:solidFill>
                <a:schemeClr val="bg1"/>
              </a:solidFill>
            </a:endParaRPr>
          </a:p>
          <a:p>
            <a:pPr algn="r">
              <a:lnSpc>
                <a:spcPct val="90000"/>
              </a:lnSpc>
              <a:spcAft>
                <a:spcPts val="600"/>
              </a:spcAft>
            </a:pPr>
            <a:r>
              <a:rPr lang="en-US" sz="1500" dirty="0">
                <a:solidFill>
                  <a:schemeClr val="bg1"/>
                </a:solidFill>
              </a:rPr>
              <a:t>Reinventing Fire by A </a:t>
            </a:r>
            <a:r>
              <a:rPr lang="en-US" sz="1500" dirty="0" err="1">
                <a:solidFill>
                  <a:schemeClr val="bg1"/>
                </a:solidFill>
              </a:rPr>
              <a:t>Lovins</a:t>
            </a:r>
            <a:r>
              <a:rPr lang="en-US" sz="1500" dirty="0">
                <a:solidFill>
                  <a:schemeClr val="bg1"/>
                </a:solidFill>
              </a:rPr>
              <a:t>.</a:t>
            </a:r>
          </a:p>
        </p:txBody>
      </p:sp>
      <p:pic>
        <p:nvPicPr>
          <p:cNvPr id="6" name="Picture 5" descr="A picture containing drawing&#10;&#10;Description automatically generated">
            <a:extLst>
              <a:ext uri="{FF2B5EF4-FFF2-40B4-BE49-F238E27FC236}">
                <a16:creationId xmlns:a16="http://schemas.microsoft.com/office/drawing/2014/main" id="{5CEA51B8-0B6D-4754-B649-AE510278A35B}"/>
              </a:ext>
            </a:extLst>
          </p:cNvPr>
          <p:cNvPicPr>
            <a:picLocks noChangeAspect="1"/>
          </p:cNvPicPr>
          <p:nvPr/>
        </p:nvPicPr>
        <p:blipFill>
          <a:blip r:embed="rId4"/>
          <a:stretch>
            <a:fillRect/>
          </a:stretch>
        </p:blipFill>
        <p:spPr>
          <a:xfrm>
            <a:off x="8991600" y="311926"/>
            <a:ext cx="2783067" cy="1478773"/>
          </a:xfrm>
          <a:prstGeom prst="rect">
            <a:avLst/>
          </a:prstGeom>
        </p:spPr>
      </p:pic>
    </p:spTree>
    <p:extLst>
      <p:ext uri="{BB962C8B-B14F-4D97-AF65-F5344CB8AC3E}">
        <p14:creationId xmlns:p14="http://schemas.microsoft.com/office/powerpoint/2010/main" val="42001622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4959"/>
            <a:ext cx="12192000" cy="7047918"/>
          </a:xfrm>
          <a:prstGeom prst="rect">
            <a:avLst/>
          </a:prstGeom>
        </p:spPr>
      </p:pic>
    </p:spTree>
    <p:extLst>
      <p:ext uri="{BB962C8B-B14F-4D97-AF65-F5344CB8AC3E}">
        <p14:creationId xmlns:p14="http://schemas.microsoft.com/office/powerpoint/2010/main" val="22600226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p:txBody>
          <a:bodyPr>
            <a:normAutofit fontScale="92500" lnSpcReduction="10000"/>
          </a:bodyPr>
          <a:lstStyle/>
          <a:p>
            <a:r>
              <a:rPr lang="en-US" dirty="0"/>
              <a:t>Labore, ut int fugia ducimaximet estium, tem verio. Occatqui voluptatqui idessitas porecabor maximilis eatate perehent maxime reribus volessi taturestotas earum ut et il id minctium ernam, et eostent fugia volorro imetur mo quaeperum quia doluptatem. Ficietum conesti nctur? Facipiendae. Ducipis excepudit, volupta tisque pernatur alitasp ercide nossunt oditae. Et eaqui dis as porentiis aut volecul liquamendel eost alique vent porum dolupti a videniet que quaspe nonserum nes a et poriorestis volorep tiassitatem aperrum voluptis as quibus delit hilis isto quos culluptatem elitas am faccum harupti aecatem inim excersp eliasse disciasin rehent, solum aliquas sitasin est maxim dolorercias accabo.</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19</a:t>
            </a:fld>
            <a:endParaRPr lang="en-US" dirty="0"/>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p:txBody>
          <a:bodyPr/>
          <a:lstStyle/>
          <a:p>
            <a:r>
              <a:rPr lang="en-US" dirty="0"/>
              <a:t>Slide Subtitle</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20XX</a:t>
            </a:r>
          </a:p>
        </p:txBody>
      </p:sp>
    </p:spTree>
    <p:extLst>
      <p:ext uri="{BB962C8B-B14F-4D97-AF65-F5344CB8AC3E}">
        <p14:creationId xmlns:p14="http://schemas.microsoft.com/office/powerpoint/2010/main" val="1372925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534083" y="4715417"/>
            <a:ext cx="10178945" cy="915873"/>
          </a:xfrm>
        </p:spPr>
        <p:txBody>
          <a:bodyPr>
            <a:noAutofit/>
          </a:bodyPr>
          <a:lstStyle/>
          <a:p>
            <a:r>
              <a:rPr lang="en-US" sz="3600" dirty="0">
                <a:solidFill>
                  <a:schemeClr val="accent1">
                    <a:lumMod val="50000"/>
                  </a:schemeClr>
                </a:solidFill>
                <a:effectLst>
                  <a:outerShdw blurRad="38100" dist="38100" dir="2700000" algn="tl">
                    <a:srgbClr val="000000">
                      <a:alpha val="43137"/>
                    </a:srgbClr>
                  </a:outerShdw>
                </a:effectLst>
                <a:latin typeface="Verdana Pro" panose="020B0604030504040204" pitchFamily="34" charset="0"/>
              </a:rPr>
              <a:t>A community energy benefit society</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534083" y="6020390"/>
            <a:ext cx="9969939" cy="747635"/>
          </a:xfrm>
        </p:spPr>
        <p:txBody>
          <a:bodyPr>
            <a:normAutofit fontScale="92500" lnSpcReduction="20000"/>
          </a:bodyPr>
          <a:lstStyle/>
          <a:p>
            <a:r>
              <a:rPr lang="en-US" dirty="0">
                <a:solidFill>
                  <a:schemeClr val="accent1">
                    <a:lumMod val="75000"/>
                  </a:schemeClr>
                </a:solidFill>
                <a:effectLst>
                  <a:outerShdw blurRad="38100" dist="38100" dir="2700000" algn="tl">
                    <a:srgbClr val="000000">
                      <a:alpha val="43137"/>
                    </a:srgbClr>
                  </a:outerShdw>
                </a:effectLst>
                <a:latin typeface="Verdana Pro SemiBold" panose="020B0704030504040204" pitchFamily="34" charset="0"/>
                <a:ea typeface="Verdana" panose="020B0604030504040204" pitchFamily="34" charset="0"/>
              </a:rPr>
              <a:t>Providing low carbon technologies and energy efficiency services within the local community</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a:normAutofit/>
          </a:bodyPr>
          <a:lstStyle/>
          <a:p>
            <a:r>
              <a:rPr lang="en-US" dirty="0"/>
              <a:t>2020</a:t>
            </a:r>
          </a:p>
        </p:txBody>
      </p:sp>
      <p:pic>
        <p:nvPicPr>
          <p:cNvPr id="10" name="Picture 9" descr="A picture containing drawing&#10;&#10;Description automatically generated">
            <a:extLst>
              <a:ext uri="{FF2B5EF4-FFF2-40B4-BE49-F238E27FC236}">
                <a16:creationId xmlns:a16="http://schemas.microsoft.com/office/drawing/2014/main" id="{90AC89A5-64EA-493F-A8A3-A50E2415DBA0}"/>
              </a:ext>
            </a:extLst>
          </p:cNvPr>
          <p:cNvPicPr>
            <a:picLocks noChangeAspect="1"/>
          </p:cNvPicPr>
          <p:nvPr/>
        </p:nvPicPr>
        <p:blipFill>
          <a:blip r:embed="rId3"/>
          <a:stretch>
            <a:fillRect/>
          </a:stretch>
        </p:blipFill>
        <p:spPr>
          <a:xfrm>
            <a:off x="2296886" y="428930"/>
            <a:ext cx="6907029" cy="3522584"/>
          </a:xfrm>
          <a:prstGeom prst="rect">
            <a:avLst/>
          </a:prstGeom>
        </p:spPr>
      </p:pic>
    </p:spTree>
    <p:extLst>
      <p:ext uri="{BB962C8B-B14F-4D97-AF65-F5344CB8AC3E}">
        <p14:creationId xmlns:p14="http://schemas.microsoft.com/office/powerpoint/2010/main" val="41910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p:txBody>
          <a:bodyPr>
            <a:normAutofit/>
          </a:bodyPr>
          <a:lstStyle/>
          <a:p>
            <a:r>
              <a:rPr lang="en-US" dirty="0"/>
              <a:t>SECTION DIVIDER SLIDE</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20</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a:lstStyle/>
          <a:p>
            <a:r>
              <a:rPr lang="en-US" dirty="0"/>
              <a:t>20XX</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p:txBody>
          <a:bodyPr/>
          <a:lstStyle/>
          <a:p>
            <a:r>
              <a:rPr lang="en-US" dirty="0"/>
              <a:t>Section Subtitle</a:t>
            </a:r>
          </a:p>
        </p:txBody>
      </p:sp>
    </p:spTree>
    <p:extLst>
      <p:ext uri="{BB962C8B-B14F-4D97-AF65-F5344CB8AC3E}">
        <p14:creationId xmlns:p14="http://schemas.microsoft.com/office/powerpoint/2010/main" val="1920497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lstStyle/>
          <a:p>
            <a:r>
              <a:rPr lang="en-US" dirty="0"/>
              <a:t>Paragraph 1 Title</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a:lstStyle/>
          <a:p>
            <a:r>
              <a:rPr lang="en-US" dirty="0"/>
              <a:t>Paragraph 2 Title</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21</a:t>
            </a:fld>
            <a:endParaRPr lang="en-US" dirty="0"/>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a:lstStyle/>
          <a:p>
            <a:r>
              <a:rPr lang="en-US" dirty="0"/>
              <a:t>20XX</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half" idx="15"/>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Tree>
    <p:extLst>
      <p:ext uri="{BB962C8B-B14F-4D97-AF65-F5344CB8AC3E}">
        <p14:creationId xmlns:p14="http://schemas.microsoft.com/office/powerpoint/2010/main" val="2637958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p:txBody>
          <a:bodyPr/>
          <a:lstStyle/>
          <a:p>
            <a:r>
              <a:rPr lang="en-US" dirty="0"/>
              <a:t>PICTURE SLIDE</a:t>
            </a:r>
          </a:p>
        </p:txBody>
      </p:sp>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a:lstStyle/>
          <a:p>
            <a:fld id="{95CBEC59-7FF9-4688-98DF-89832A0C9025}" type="slidenum">
              <a:rPr lang="en-US" smtClean="0"/>
              <a:t>22</a:t>
            </a:fld>
            <a:endParaRPr lang="en-US" dirty="0"/>
          </a:p>
        </p:txBody>
      </p:sp>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p:txBody>
          <a:bodyPr/>
          <a:lstStyle/>
          <a:p>
            <a:r>
              <a:rPr lang="en-US" dirty="0"/>
              <a:t>20XX</a:t>
            </a:r>
          </a:p>
        </p:txBody>
      </p:sp>
      <p:pic>
        <p:nvPicPr>
          <p:cNvPr id="16" name="Picture Placeholder 15" descr="A group of people discuss something">
            <a:extLst>
              <a:ext uri="{FF2B5EF4-FFF2-40B4-BE49-F238E27FC236}">
                <a16:creationId xmlns:a16="http://schemas.microsoft.com/office/drawing/2014/main" id="{2C4DE4C1-E6F3-48EC-A26B-57BBBF59355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35" r="35"/>
          <a:stretch>
            <a:fillRect/>
          </a:stretch>
        </p:blipFill>
        <p:spPr/>
      </p:pic>
    </p:spTree>
    <p:extLst>
      <p:ext uri="{BB962C8B-B14F-4D97-AF65-F5344CB8AC3E}">
        <p14:creationId xmlns:p14="http://schemas.microsoft.com/office/powerpoint/2010/main" val="332433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lstStyle/>
          <a:p>
            <a:r>
              <a:rPr lang="en-US" dirty="0"/>
              <a:t>CHART SLIDE</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23</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a:lstStyle/>
          <a:p>
            <a:r>
              <a:rPr lang="en-US" dirty="0"/>
              <a:t>Paragraph Title</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3431112"/>
            <a:ext cx="4894484" cy="2773258"/>
          </a:xfrm>
        </p:spPr>
        <p:txBody>
          <a:bodyPr/>
          <a:lstStyle/>
          <a:p>
            <a:r>
              <a:rPr lang="en-US" dirty="0"/>
              <a:t>Maximincto od essi sime voluptati ipis maximus.</a:t>
            </a:r>
            <a:br>
              <a:rPr lang="en-US" dirty="0"/>
            </a:br>
            <a:r>
              <a:rPr lang="en-US" dirty="0"/>
              <a:t>Liquatem voluptatur, con plabo. Ut que dUm quiae cus sus event velibus.</a:t>
            </a:r>
          </a:p>
          <a:p>
            <a:pPr>
              <a:spcBef>
                <a:spcPts val="600"/>
              </a:spcBef>
            </a:pPr>
            <a:r>
              <a:rPr lang="en-US" dirty="0"/>
              <a:t>Rate conseris ma as dolupta idis aut apicide ruptatio.</a:t>
            </a:r>
          </a:p>
          <a:p>
            <a:pPr>
              <a:spcBef>
                <a:spcPts val="600"/>
              </a:spcBef>
            </a:pPr>
            <a:r>
              <a:rPr lang="en-US" dirty="0"/>
              <a:t>Et expedis eossimpere mod mostinihil mo et.</a:t>
            </a:r>
          </a:p>
          <a:p>
            <a:pPr>
              <a:spcBef>
                <a:spcPts val="600"/>
              </a:spcBef>
            </a:pPr>
            <a:r>
              <a:rPr lang="en-US" dirty="0"/>
              <a:t>Puditecte enimilluptae laboreri odi santotam as seque cor autem con restiistia volo.</a:t>
            </a:r>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p:txBody>
          <a:bodyPr/>
          <a:lstStyle/>
          <a:p>
            <a:r>
              <a:rPr lang="en-US" dirty="0"/>
              <a:t>Chart Title</a:t>
            </a:r>
          </a:p>
        </p:txBody>
      </p:sp>
      <p:graphicFrame>
        <p:nvGraphicFramePr>
          <p:cNvPr id="12" name="Content Placeholder 11" descr="Chart">
            <a:extLst>
              <a:ext uri="{FF2B5EF4-FFF2-40B4-BE49-F238E27FC236}">
                <a16:creationId xmlns:a16="http://schemas.microsoft.com/office/drawing/2014/main" id="{17331FE7-F462-4B22-B38A-2DC8F54AB0BA}"/>
              </a:ext>
            </a:extLst>
          </p:cNvPr>
          <p:cNvGraphicFramePr>
            <a:graphicFrameLocks noGrp="1"/>
          </p:cNvGraphicFramePr>
          <p:nvPr>
            <p:ph sz="quarter" idx="4"/>
            <p:extLst>
              <p:ext uri="{D42A27DB-BD31-4B8C-83A1-F6EECF244321}">
                <p14:modId xmlns:p14="http://schemas.microsoft.com/office/powerpoint/2010/main" val="1539192301"/>
              </p:ext>
            </p:extLst>
          </p:nvPr>
        </p:nvGraphicFramePr>
        <p:xfrm>
          <a:off x="6224784" y="2179306"/>
          <a:ext cx="5157787" cy="368776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a:lstStyle/>
          <a:p>
            <a:r>
              <a:rPr lang="en-US" dirty="0"/>
              <a:t>20XX</a:t>
            </a:r>
          </a:p>
        </p:txBody>
      </p:sp>
    </p:spTree>
    <p:extLst>
      <p:ext uri="{BB962C8B-B14F-4D97-AF65-F5344CB8AC3E}">
        <p14:creationId xmlns:p14="http://schemas.microsoft.com/office/powerpoint/2010/main" val="3440486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dirty="0"/>
              <a:t>PICTURE</a:t>
            </a:r>
            <a:br>
              <a:rPr lang="en-US" dirty="0"/>
            </a:br>
            <a:r>
              <a:rPr lang="en-US" dirty="0"/>
              <a:t>WITH</a:t>
            </a:r>
            <a:br>
              <a:rPr lang="en-US" dirty="0"/>
            </a:br>
            <a:r>
              <a:rPr lang="en-US" dirty="0"/>
              <a:t>CAPTION</a:t>
            </a:r>
            <a:br>
              <a:rPr lang="en-US" dirty="0"/>
            </a:br>
            <a:r>
              <a:rPr lang="en-US" dirty="0"/>
              <a:t>SLIDE</a:t>
            </a:r>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0" b="30"/>
          <a:stretch>
            <a:fillRect/>
          </a:stretch>
        </p:blipFill>
        <p:spPr/>
      </p:pic>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p:txBody>
          <a:bodyPr/>
          <a:lstStyle/>
          <a:p>
            <a:r>
              <a:rPr lang="en-US" dirty="0"/>
              <a:t>Slide Subtitle</a:t>
            </a:r>
            <a:br>
              <a:rPr lang="en-US" dirty="0"/>
            </a:br>
            <a:r>
              <a:rPr lang="en-US" dirty="0"/>
              <a:t>or Picture</a:t>
            </a:r>
            <a:br>
              <a:rPr lang="en-US" dirty="0"/>
            </a:br>
            <a:r>
              <a:rPr lang="en-US" dirty="0"/>
              <a:t>Caption</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24</a:t>
            </a:fld>
            <a:endParaRPr lang="en-US" dirty="0"/>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20XX</a:t>
            </a:r>
          </a:p>
        </p:txBody>
      </p:sp>
    </p:spTree>
    <p:extLst>
      <p:ext uri="{BB962C8B-B14F-4D97-AF65-F5344CB8AC3E}">
        <p14:creationId xmlns:p14="http://schemas.microsoft.com/office/powerpoint/2010/main" val="3198773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dirty="0"/>
              <a:t>OVERVIEW SLIDE</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half" idx="2"/>
          </p:nvPr>
        </p:nvSpPr>
        <p:spPr/>
        <p:txBody>
          <a:bodyPr/>
          <a:lstStyle/>
          <a:p>
            <a:r>
              <a:rPr lang="en-US" dirty="0"/>
              <a:t>Item 1 Title</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25</a:t>
            </a:fld>
            <a:endParaRPr lang="en-US" dirty="0"/>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20XX</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a:lstStyle/>
          <a:p>
            <a:r>
              <a:rPr lang="en-US" dirty="0"/>
              <a:t>Item 2 Title</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lstStyle/>
          <a:p>
            <a:r>
              <a:rPr lang="en-US" dirty="0"/>
              <a:t>Item 3 Title</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lstStyle/>
          <a:p>
            <a:r>
              <a:rPr lang="en-US" dirty="0"/>
              <a:t>Item 4 Title</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lstStyle/>
          <a:p>
            <a:r>
              <a:rPr lang="en-US" dirty="0"/>
              <a:t>Item 5 Title</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lstStyle/>
          <a:p>
            <a:r>
              <a:rPr lang="en-US" dirty="0"/>
              <a:t>Item 6 Title</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p:txBody>
          <a:bodyPr>
            <a:normAutofit fontScale="92500" lnSpcReduction="20000"/>
          </a:bodyPr>
          <a:lstStyle/>
          <a:p>
            <a:r>
              <a:rPr lang="en-US" dirty="0"/>
              <a:t>Maximincto od essi sime voluptati ipis maximus liquatem voluptatur.</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p:txBody>
          <a:bodyPr>
            <a:normAutofit fontScale="92500" lnSpcReduction="20000"/>
          </a:bodyPr>
          <a:lstStyle/>
          <a:p>
            <a:r>
              <a:rPr lang="en-US" dirty="0"/>
              <a:t>Maximincto od essi sime voluptati ipis maximus liquatem voluptatur.</a:t>
            </a:r>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3"/>
          </p:nvPr>
        </p:nvSpPr>
        <p:spPr/>
        <p:txBody>
          <a:bodyPr>
            <a:normAutofit fontScale="92500" lnSpcReduction="20000"/>
          </a:bodyPr>
          <a:lstStyle/>
          <a:p>
            <a:r>
              <a:rPr lang="en-US" dirty="0"/>
              <a:t>Maximincto od essi sime voluptati ipis maximus liquatem voluptatur.</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p:txBody>
          <a:bodyPr>
            <a:normAutofit fontScale="92500" lnSpcReduction="20000"/>
          </a:bodyPr>
          <a:lstStyle/>
          <a:p>
            <a:r>
              <a:rPr lang="en-US" dirty="0"/>
              <a:t>Maximincto od essi sime voluptati ipis maximus liquatem voluptatur.</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p:txBody>
          <a:bodyPr>
            <a:normAutofit fontScale="92500" lnSpcReduction="20000"/>
          </a:bodyPr>
          <a:lstStyle/>
          <a:p>
            <a:r>
              <a:rPr lang="en-US" dirty="0"/>
              <a:t>Maximincto od essi sime voluptati ipis maximus liquatem voluptatur.</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p:txBody>
          <a:bodyPr>
            <a:normAutofit fontScale="92500" lnSpcReduction="20000"/>
          </a:bodyPr>
          <a:lstStyle/>
          <a:p>
            <a:r>
              <a:rPr lang="en-US" dirty="0"/>
              <a:t>Maximincto od essi sime voluptati ipis maximus liquatem voluptatur.</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8940" y="1757980"/>
            <a:ext cx="862926" cy="864000"/>
          </a:xfrm>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1" r="91"/>
          <a:stretch>
            <a:fillRect/>
          </a:stretch>
        </p:blipFill>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91" r="91"/>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91" r="91"/>
          <a:stretch>
            <a:fillRect/>
          </a:stretch>
        </p:blipFill>
        <p:spPr/>
      </p:pic>
    </p:spTree>
    <p:extLst>
      <p:ext uri="{BB962C8B-B14F-4D97-AF65-F5344CB8AC3E}">
        <p14:creationId xmlns:p14="http://schemas.microsoft.com/office/powerpoint/2010/main" val="643801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dirty="0"/>
              <a:t>Lorem Ipsum Dolor</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a:off x="9342783" y="1006893"/>
            <a:ext cx="1533765" cy="601840"/>
          </a:xfrm>
        </p:spPr>
        <p:txBody>
          <a:bodyPr>
            <a:normAutofit/>
          </a:bodyPr>
          <a:lstStyle/>
          <a:p>
            <a:r>
              <a:rPr lang="en-US" dirty="0"/>
              <a:t>20XX</a:t>
            </a:r>
          </a:p>
        </p:txBody>
      </p:sp>
    </p:spTree>
    <p:extLst>
      <p:ext uri="{BB962C8B-B14F-4D97-AF65-F5344CB8AC3E}">
        <p14:creationId xmlns:p14="http://schemas.microsoft.com/office/powerpoint/2010/main" val="36301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405" y="-144852"/>
            <a:ext cx="9509760" cy="1233424"/>
          </a:xfrm>
        </p:spPr>
        <p:txBody>
          <a:bodyPr>
            <a:normAutofit/>
          </a:bodyPr>
          <a:lstStyle/>
          <a:p>
            <a:r>
              <a:rPr lang="en-US" sz="4000" b="1" dirty="0">
                <a:solidFill>
                  <a:schemeClr val="bg1"/>
                </a:solidFill>
                <a:effectLst>
                  <a:outerShdw blurRad="38100" dist="38100" dir="2700000" algn="tl">
                    <a:srgbClr val="000000">
                      <a:alpha val="43137"/>
                    </a:srgbClr>
                  </a:outerShdw>
                </a:effectLst>
              </a:rPr>
              <a:t>NICE Annual Performance</a:t>
            </a:r>
          </a:p>
        </p:txBody>
      </p:sp>
      <p:graphicFrame>
        <p:nvGraphicFramePr>
          <p:cNvPr id="7" name="Content Placeholder 2" descr="Clustered column chart showing the values of 3 series for 4 categories"/>
          <p:cNvGraphicFramePr>
            <a:graphicFrameLocks noGrp="1"/>
          </p:cNvGraphicFramePr>
          <p:nvPr>
            <p:ph idx="1"/>
            <p:extLst>
              <p:ext uri="{D42A27DB-BD31-4B8C-83A1-F6EECF244321}">
                <p14:modId xmlns:p14="http://schemas.microsoft.com/office/powerpoint/2010/main" val="3441421390"/>
              </p:ext>
            </p:extLst>
          </p:nvPr>
        </p:nvGraphicFramePr>
        <p:xfrm>
          <a:off x="769257" y="1446929"/>
          <a:ext cx="10160000" cy="506984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F6519436-C873-4E43-A5E8-132CDA4F4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602" y="157620"/>
            <a:ext cx="3049148" cy="1555065"/>
          </a:xfrm>
          <a:prstGeom prst="rect">
            <a:avLst/>
          </a:prstGeom>
        </p:spPr>
      </p:pic>
    </p:spTree>
    <p:extLst>
      <p:ext uri="{BB962C8B-B14F-4D97-AF65-F5344CB8AC3E}">
        <p14:creationId xmlns:p14="http://schemas.microsoft.com/office/powerpoint/2010/main" val="3792006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A966-A73F-4A21-A42D-B45D45367267}"/>
              </a:ext>
            </a:extLst>
          </p:cNvPr>
          <p:cNvSpPr>
            <a:spLocks noGrp="1"/>
          </p:cNvSpPr>
          <p:nvPr>
            <p:ph type="title"/>
          </p:nvPr>
        </p:nvSpPr>
        <p:spPr>
          <a:xfrm>
            <a:off x="717785" y="72724"/>
            <a:ext cx="10515600" cy="1325563"/>
          </a:xfrm>
        </p:spPr>
        <p:txBody>
          <a:bodyPr/>
          <a:lstStyle/>
          <a:p>
            <a:r>
              <a:rPr lang="en-US" b="1" dirty="0">
                <a:solidFill>
                  <a:srgbClr val="0070C0"/>
                </a:solidFill>
                <a:effectLst>
                  <a:outerShdw blurRad="38100" dist="38100" dir="2700000" algn="tl">
                    <a:srgbClr val="000000">
                      <a:alpha val="43137"/>
                    </a:srgbClr>
                  </a:outerShdw>
                </a:effectLst>
                <a:latin typeface="Verdana Pro SemiBold" panose="020B0704030504040204" pitchFamily="34" charset="0"/>
              </a:rPr>
              <a:t>What is a Co-Operative?</a:t>
            </a:r>
            <a:endParaRPr lang="en-GB" dirty="0">
              <a:solidFill>
                <a:srgbClr val="0070C0"/>
              </a:solidFill>
              <a:effectLst>
                <a:outerShdw blurRad="38100" dist="38100" dir="2700000" algn="tl">
                  <a:srgbClr val="000000">
                    <a:alpha val="43137"/>
                  </a:srgbClr>
                </a:outerShdw>
              </a:effectLst>
              <a:latin typeface="Verdana Pro SemiBold" panose="020B0704030504040204" pitchFamily="34" charset="0"/>
            </a:endParaRPr>
          </a:p>
        </p:txBody>
      </p:sp>
      <p:sp>
        <p:nvSpPr>
          <p:cNvPr id="8" name="Text Placeholder 7">
            <a:extLst>
              <a:ext uri="{FF2B5EF4-FFF2-40B4-BE49-F238E27FC236}">
                <a16:creationId xmlns:a16="http://schemas.microsoft.com/office/drawing/2014/main" id="{BD5FD830-C836-4C42-8901-F5A318E57B5A}"/>
              </a:ext>
            </a:extLst>
          </p:cNvPr>
          <p:cNvSpPr>
            <a:spLocks noGrp="1"/>
          </p:cNvSpPr>
          <p:nvPr>
            <p:ph type="body" idx="1"/>
          </p:nvPr>
        </p:nvSpPr>
        <p:spPr>
          <a:xfrm>
            <a:off x="11139304" y="421416"/>
            <a:ext cx="5157787" cy="823912"/>
          </a:xfrm>
        </p:spPr>
        <p:txBody>
          <a:bodyPr/>
          <a:lstStyle/>
          <a:p>
            <a:r>
              <a:rPr lang="en-GB" dirty="0"/>
              <a:t>2020</a:t>
            </a:r>
          </a:p>
        </p:txBody>
      </p:sp>
      <p:sp>
        <p:nvSpPr>
          <p:cNvPr id="4" name="Content Placeholder 3">
            <a:extLst>
              <a:ext uri="{FF2B5EF4-FFF2-40B4-BE49-F238E27FC236}">
                <a16:creationId xmlns:a16="http://schemas.microsoft.com/office/drawing/2014/main" id="{8CDDBE41-A8AD-45CD-82C8-E3931EDD59C0}"/>
              </a:ext>
            </a:extLst>
          </p:cNvPr>
          <p:cNvSpPr>
            <a:spLocks noGrp="1"/>
          </p:cNvSpPr>
          <p:nvPr>
            <p:ph sz="half" idx="2"/>
          </p:nvPr>
        </p:nvSpPr>
        <p:spPr>
          <a:xfrm>
            <a:off x="347152" y="1245328"/>
            <a:ext cx="5728446" cy="4761113"/>
          </a:xfrm>
        </p:spPr>
        <p:txBody>
          <a:bodyPr>
            <a:normAutofit fontScale="92500" lnSpcReduction="10000"/>
          </a:bodyPr>
          <a:lstStyle/>
          <a:p>
            <a:pPr marL="0" indent="0">
              <a:buNone/>
            </a:pPr>
            <a:endParaRPr lang="en-US" sz="2800"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US" sz="2800" dirty="0">
              <a:solidFill>
                <a:schemeClr val="accent1">
                  <a:lumMod val="50000"/>
                </a:schemeClr>
              </a:solidFill>
              <a:latin typeface="Verdana" panose="020B0604030504040204" pitchFamily="34" charset="0"/>
              <a:ea typeface="Verdana" panose="020B0604030504040204" pitchFamily="34" charset="0"/>
            </a:endParaRPr>
          </a:p>
          <a:p>
            <a:pPr marL="0" indent="0">
              <a:buNone/>
            </a:pPr>
            <a:r>
              <a:rPr lang="en-US" sz="3000" dirty="0">
                <a:solidFill>
                  <a:schemeClr val="accent1">
                    <a:lumMod val="50000"/>
                  </a:schemeClr>
                </a:solidFill>
                <a:latin typeface="Verdana" panose="020B0604030504040204" pitchFamily="34" charset="0"/>
                <a:ea typeface="Verdana" panose="020B0604030504040204" pitchFamily="34" charset="0"/>
              </a:rPr>
              <a:t>“ an autonomous association of persons united</a:t>
            </a:r>
            <a:r>
              <a:rPr lang="en-US" sz="3000" dirty="0">
                <a:solidFill>
                  <a:schemeClr val="bg2">
                    <a:lumMod val="60000"/>
                    <a:lumOff val="40000"/>
                  </a:schemeClr>
                </a:solidFill>
                <a:latin typeface="Verdana" panose="020B0604030504040204" pitchFamily="34" charset="0"/>
                <a:ea typeface="Verdana" panose="020B0604030504040204" pitchFamily="34" charset="0"/>
              </a:rPr>
              <a:t> </a:t>
            </a:r>
            <a:r>
              <a:rPr lang="en-US" sz="3000" b="1" dirty="0">
                <a:solidFill>
                  <a:srgbClr val="00B0F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VOLUNTARILY</a:t>
            </a:r>
            <a:r>
              <a:rPr lang="en-US" sz="3000" b="1" dirty="0">
                <a:latin typeface="Verdana" panose="020B0604030504040204" pitchFamily="34" charset="0"/>
                <a:ea typeface="Verdana" panose="020B0604030504040204" pitchFamily="34" charset="0"/>
              </a:rPr>
              <a:t> </a:t>
            </a:r>
            <a:r>
              <a:rPr lang="en-US" sz="3000" dirty="0">
                <a:solidFill>
                  <a:schemeClr val="accent1">
                    <a:lumMod val="50000"/>
                  </a:schemeClr>
                </a:solidFill>
                <a:latin typeface="Verdana" panose="020B0604030504040204" pitchFamily="34" charset="0"/>
                <a:ea typeface="Verdana" panose="020B0604030504040204" pitchFamily="34" charset="0"/>
              </a:rPr>
              <a:t>to meet their </a:t>
            </a:r>
            <a:r>
              <a:rPr lang="en-US" sz="3000" b="1" dirty="0">
                <a:solidFill>
                  <a:srgbClr val="00B0F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COMMON</a:t>
            </a:r>
            <a:r>
              <a:rPr lang="en-US" sz="3000" dirty="0">
                <a:latin typeface="Verdana" panose="020B0604030504040204" pitchFamily="34" charset="0"/>
                <a:ea typeface="Verdana" panose="020B0604030504040204" pitchFamily="34" charset="0"/>
              </a:rPr>
              <a:t> </a:t>
            </a:r>
            <a:r>
              <a:rPr lang="en-US" sz="3000" dirty="0">
                <a:solidFill>
                  <a:schemeClr val="accent1">
                    <a:lumMod val="50000"/>
                  </a:schemeClr>
                </a:solidFill>
                <a:latin typeface="Verdana" panose="020B0604030504040204" pitchFamily="34" charset="0"/>
                <a:ea typeface="Verdana" panose="020B0604030504040204" pitchFamily="34" charset="0"/>
              </a:rPr>
              <a:t>economic, </a:t>
            </a:r>
            <a:r>
              <a:rPr lang="en-US" sz="3000" b="1" dirty="0">
                <a:solidFill>
                  <a:srgbClr val="00B0F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SOCIAL</a:t>
            </a:r>
            <a:r>
              <a:rPr lang="en-US" sz="3000" dirty="0">
                <a:latin typeface="Verdana" panose="020B0604030504040204" pitchFamily="34" charset="0"/>
                <a:ea typeface="Verdana" panose="020B0604030504040204" pitchFamily="34" charset="0"/>
              </a:rPr>
              <a:t> </a:t>
            </a:r>
            <a:r>
              <a:rPr lang="en-US" sz="3000" dirty="0">
                <a:solidFill>
                  <a:schemeClr val="accent1">
                    <a:lumMod val="50000"/>
                  </a:schemeClr>
                </a:solidFill>
                <a:latin typeface="Verdana" panose="020B0604030504040204" pitchFamily="34" charset="0"/>
                <a:ea typeface="Verdana" panose="020B0604030504040204" pitchFamily="34" charset="0"/>
              </a:rPr>
              <a:t>&amp; cultural needs &amp;</a:t>
            </a:r>
            <a:r>
              <a:rPr lang="en-US" sz="3000" dirty="0">
                <a:solidFill>
                  <a:schemeClr val="bg2">
                    <a:lumMod val="60000"/>
                    <a:lumOff val="40000"/>
                  </a:schemeClr>
                </a:solidFill>
                <a:latin typeface="Verdana" panose="020B0604030504040204" pitchFamily="34" charset="0"/>
                <a:ea typeface="Verdana" panose="020B0604030504040204" pitchFamily="34" charset="0"/>
              </a:rPr>
              <a:t> </a:t>
            </a:r>
            <a:r>
              <a:rPr lang="en-US" sz="3000" b="1" dirty="0">
                <a:solidFill>
                  <a:srgbClr val="00B0F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ASPIRATIONS </a:t>
            </a:r>
            <a:r>
              <a:rPr lang="en-US" sz="3000" dirty="0">
                <a:solidFill>
                  <a:schemeClr val="accent1">
                    <a:lumMod val="50000"/>
                  </a:schemeClr>
                </a:solidFill>
                <a:latin typeface="Verdana" panose="020B0604030504040204" pitchFamily="34" charset="0"/>
                <a:ea typeface="Verdana" panose="020B0604030504040204" pitchFamily="34" charset="0"/>
              </a:rPr>
              <a:t>through a</a:t>
            </a:r>
            <a:r>
              <a:rPr lang="en-US" sz="3000" dirty="0">
                <a:solidFill>
                  <a:schemeClr val="bg2">
                    <a:lumMod val="60000"/>
                    <a:lumOff val="40000"/>
                  </a:schemeClr>
                </a:solidFill>
                <a:latin typeface="Verdana" panose="020B0604030504040204" pitchFamily="34" charset="0"/>
                <a:ea typeface="Verdana" panose="020B0604030504040204" pitchFamily="34" charset="0"/>
              </a:rPr>
              <a:t> </a:t>
            </a:r>
            <a:r>
              <a:rPr lang="en-US" sz="3000" b="1" dirty="0">
                <a:solidFill>
                  <a:srgbClr val="00B0F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JOINTLY OWNED</a:t>
            </a:r>
            <a:r>
              <a:rPr lang="en-US" sz="3000" dirty="0">
                <a:solidFill>
                  <a:srgbClr val="00B0F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3000" dirty="0">
                <a:solidFill>
                  <a:schemeClr val="accent1">
                    <a:lumMod val="50000"/>
                  </a:schemeClr>
                </a:solidFill>
                <a:latin typeface="Verdana" panose="020B0604030504040204" pitchFamily="34" charset="0"/>
                <a:ea typeface="Verdana" panose="020B0604030504040204" pitchFamily="34" charset="0"/>
              </a:rPr>
              <a:t>&amp;</a:t>
            </a:r>
            <a:r>
              <a:rPr lang="en-US" sz="3000" dirty="0">
                <a:latin typeface="Verdana" panose="020B0604030504040204" pitchFamily="34" charset="0"/>
                <a:ea typeface="Verdana" panose="020B0604030504040204" pitchFamily="34" charset="0"/>
              </a:rPr>
              <a:t> </a:t>
            </a:r>
            <a:r>
              <a:rPr lang="en-US" sz="3000" b="1" dirty="0" err="1">
                <a:solidFill>
                  <a:srgbClr val="00B0F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DEMOCRATIC</a:t>
            </a:r>
            <a:r>
              <a:rPr lang="en-US" sz="3000" dirty="0" err="1">
                <a:solidFill>
                  <a:schemeClr val="accent1">
                    <a:lumMod val="50000"/>
                  </a:schemeClr>
                </a:solidFill>
                <a:latin typeface="Verdana" panose="020B0604030504040204" pitchFamily="34" charset="0"/>
                <a:ea typeface="Verdana" panose="020B0604030504040204" pitchFamily="34" charset="0"/>
              </a:rPr>
              <a:t>ally</a:t>
            </a:r>
            <a:r>
              <a:rPr lang="en-US" sz="3000" dirty="0">
                <a:solidFill>
                  <a:schemeClr val="accent1">
                    <a:lumMod val="50000"/>
                  </a:schemeClr>
                </a:solidFill>
                <a:latin typeface="Verdana" panose="020B0604030504040204" pitchFamily="34" charset="0"/>
                <a:ea typeface="Verdana" panose="020B0604030504040204" pitchFamily="34" charset="0"/>
              </a:rPr>
              <a:t>  controlled enterprise”</a:t>
            </a:r>
            <a:endParaRPr lang="en-GB" sz="3000" dirty="0">
              <a:solidFill>
                <a:schemeClr val="accent1">
                  <a:lumMod val="50000"/>
                </a:schemeClr>
              </a:solidFill>
              <a:latin typeface="Verdana" panose="020B0604030504040204" pitchFamily="34" charset="0"/>
              <a:ea typeface="Verdana" panose="020B0604030504040204" pitchFamily="34" charset="0"/>
            </a:endParaRPr>
          </a:p>
          <a:p>
            <a:endParaRPr lang="en-GB" dirty="0"/>
          </a:p>
        </p:txBody>
      </p:sp>
      <p:sp>
        <p:nvSpPr>
          <p:cNvPr id="6" name="Footer Placeholder 5">
            <a:extLst>
              <a:ext uri="{FF2B5EF4-FFF2-40B4-BE49-F238E27FC236}">
                <a16:creationId xmlns:a16="http://schemas.microsoft.com/office/drawing/2014/main" id="{D986C565-F0F7-48E2-9B28-2D770572397A}"/>
              </a:ext>
            </a:extLst>
          </p:cNvPr>
          <p:cNvSpPr>
            <a:spLocks noGrp="1"/>
          </p:cNvSpPr>
          <p:nvPr>
            <p:ph type="ftr" sz="quarter" idx="11"/>
          </p:nvPr>
        </p:nvSpPr>
        <p:spPr>
          <a:xfrm>
            <a:off x="0" y="6356349"/>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7" name="Slide Number Placeholder 6">
            <a:extLst>
              <a:ext uri="{FF2B5EF4-FFF2-40B4-BE49-F238E27FC236}">
                <a16:creationId xmlns:a16="http://schemas.microsoft.com/office/drawing/2014/main" id="{EFBC0993-DBC2-4BAC-87E9-AECFA9A06B99}"/>
              </a:ext>
            </a:extLst>
          </p:cNvPr>
          <p:cNvSpPr>
            <a:spLocks noGrp="1"/>
          </p:cNvSpPr>
          <p:nvPr>
            <p:ph type="sldNum" sz="quarter" idx="12"/>
          </p:nvPr>
        </p:nvSpPr>
        <p:spPr/>
        <p:txBody>
          <a:bodyPr/>
          <a:lstStyle/>
          <a:p>
            <a:fld id="{95CBEC59-7FF9-4688-98DF-89832A0C9025}" type="slidenum">
              <a:rPr lang="en-US" smtClean="0"/>
              <a:t>3</a:t>
            </a:fld>
            <a:endParaRPr lang="en-US" dirty="0"/>
          </a:p>
        </p:txBody>
      </p:sp>
      <p:pic>
        <p:nvPicPr>
          <p:cNvPr id="18" name="Content Placeholder 17" descr="Text&#10;&#10;Description automatically generated">
            <a:extLst>
              <a:ext uri="{FF2B5EF4-FFF2-40B4-BE49-F238E27FC236}">
                <a16:creationId xmlns:a16="http://schemas.microsoft.com/office/drawing/2014/main" id="{AB7A38F2-F7E4-49B4-8CFB-7566FDD49A00}"/>
              </a:ext>
            </a:extLst>
          </p:cNvPr>
          <p:cNvPicPr>
            <a:picLocks noGrp="1" noChangeAspect="1"/>
          </p:cNvPicPr>
          <p:nvPr>
            <p:ph sz="half" idx="15"/>
          </p:nvPr>
        </p:nvPicPr>
        <p:blipFill>
          <a:blip r:embed="rId3"/>
          <a:stretch>
            <a:fillRect/>
          </a:stretch>
        </p:blipFill>
        <p:spPr>
          <a:xfrm>
            <a:off x="6601194" y="2496752"/>
            <a:ext cx="5243654" cy="4042159"/>
          </a:xfrm>
        </p:spPr>
      </p:pic>
      <p:pic>
        <p:nvPicPr>
          <p:cNvPr id="10" name="Picture 9">
            <a:extLst>
              <a:ext uri="{FF2B5EF4-FFF2-40B4-BE49-F238E27FC236}">
                <a16:creationId xmlns:a16="http://schemas.microsoft.com/office/drawing/2014/main" id="{D16F26E3-0DFD-4167-86C1-195DEAB0F79A}"/>
              </a:ext>
            </a:extLst>
          </p:cNvPr>
          <p:cNvPicPr>
            <a:picLocks noChangeAspect="1"/>
          </p:cNvPicPr>
          <p:nvPr/>
        </p:nvPicPr>
        <p:blipFill>
          <a:blip r:embed="rId4"/>
          <a:stretch>
            <a:fillRect/>
          </a:stretch>
        </p:blipFill>
        <p:spPr>
          <a:xfrm>
            <a:off x="4114800" y="319089"/>
            <a:ext cx="4291956" cy="3462828"/>
          </a:xfrm>
          <a:prstGeom prst="rect">
            <a:avLst/>
          </a:prstGeom>
        </p:spPr>
      </p:pic>
    </p:spTree>
    <p:extLst>
      <p:ext uri="{BB962C8B-B14F-4D97-AF65-F5344CB8AC3E}">
        <p14:creationId xmlns:p14="http://schemas.microsoft.com/office/powerpoint/2010/main" val="294853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797110" y="73138"/>
            <a:ext cx="4633019" cy="900506"/>
          </a:xfrm>
        </p:spPr>
        <p:txBody>
          <a:bodyPr/>
          <a:lstStyle/>
          <a:p>
            <a:r>
              <a:rPr lang="en-US" b="1" dirty="0">
                <a:solidFill>
                  <a:srgbClr val="00B0F0"/>
                </a:solidFill>
                <a:effectLst>
                  <a:outerShdw blurRad="38100" dist="38100" dir="2700000" algn="tl">
                    <a:srgbClr val="000000">
                      <a:alpha val="43137"/>
                    </a:srgbClr>
                  </a:outerShdw>
                </a:effectLst>
                <a:latin typeface="Verdana Pro SemiBold" panose="020B0704030504040204" pitchFamily="34" charset="0"/>
              </a:rPr>
              <a:t>BACKGROUND</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249649" y="1023619"/>
            <a:ext cx="6085648" cy="5154584"/>
          </a:xfrm>
        </p:spPr>
        <p:txBody>
          <a:bodyPr>
            <a:normAutofit fontScale="47500" lnSpcReduction="20000"/>
          </a:bodyPr>
          <a:lstStyle/>
          <a:p>
            <a:pPr marL="571500" indent="-571500">
              <a:lnSpc>
                <a:spcPct val="120000"/>
              </a:lnSpc>
              <a:spcAft>
                <a:spcPts val="200"/>
              </a:spcAft>
              <a:buSzPct val="45000"/>
              <a:buFont typeface="Arial" panose="020B0604020202020204" pitchFamily="34" charset="0"/>
              <a:buChar char="•"/>
            </a:pPr>
            <a:r>
              <a:rPr lang="en-GB" altLang="en-US" sz="3600" b="0" dirty="0">
                <a:solidFill>
                  <a:srgbClr val="002060"/>
                </a:solidFill>
                <a:latin typeface="Verdana" panose="020B0604030504040204" pitchFamily="34" charset="0"/>
                <a:ea typeface="Verdana" panose="020B0604030504040204" pitchFamily="34" charset="0"/>
              </a:rPr>
              <a:t>Traditional energy companies maximise profits</a:t>
            </a:r>
          </a:p>
          <a:p>
            <a:pPr marL="571500" indent="-571500">
              <a:lnSpc>
                <a:spcPct val="120000"/>
              </a:lnSpc>
              <a:spcAft>
                <a:spcPts val="200"/>
              </a:spcAft>
              <a:buSzPct val="45000"/>
              <a:buFont typeface="Arial" panose="020B0604020202020204" pitchFamily="34" charset="0"/>
              <a:buChar char="•"/>
            </a:pPr>
            <a:r>
              <a:rPr lang="en-GB" altLang="en-US" sz="3600" b="0" dirty="0">
                <a:solidFill>
                  <a:srgbClr val="002060"/>
                </a:solidFill>
                <a:latin typeface="Verdana" panose="020B0604030504040204" pitchFamily="34" charset="0"/>
                <a:ea typeface="Verdana" panose="020B0604030504040204" pitchFamily="34" charset="0"/>
              </a:rPr>
              <a:t>Community energy co-ops are:-</a:t>
            </a:r>
          </a:p>
          <a:p>
            <a:pPr marL="1028700" lvl="1" indent="-571500">
              <a:lnSpc>
                <a:spcPct val="120000"/>
              </a:lnSpc>
              <a:spcAft>
                <a:spcPts val="200"/>
              </a:spcAft>
              <a:buSzPct val="45000"/>
              <a:buFont typeface="Arial" panose="020B0604020202020204" pitchFamily="34" charset="0"/>
              <a:buChar char="•"/>
            </a:pPr>
            <a:r>
              <a:rPr lang="en-GB" altLang="en-US" sz="2900" dirty="0">
                <a:solidFill>
                  <a:srgbClr val="002060"/>
                </a:solidFill>
                <a:latin typeface="Verdana" panose="020B0604030504040204" pitchFamily="34" charset="0"/>
                <a:ea typeface="Verdana" panose="020B0604030504040204" pitchFamily="34" charset="0"/>
              </a:rPr>
              <a:t>m</a:t>
            </a:r>
            <a:r>
              <a:rPr lang="en-GB" altLang="en-US" sz="2900" b="0" dirty="0">
                <a:solidFill>
                  <a:srgbClr val="002060"/>
                </a:solidFill>
                <a:latin typeface="Verdana" panose="020B0604030504040204" pitchFamily="34" charset="0"/>
                <a:ea typeface="Verdana" panose="020B0604030504040204" pitchFamily="34" charset="0"/>
              </a:rPr>
              <a:t>ore decentralised, </a:t>
            </a:r>
          </a:p>
          <a:p>
            <a:pPr marL="1028700" lvl="1" indent="-571500">
              <a:lnSpc>
                <a:spcPct val="120000"/>
              </a:lnSpc>
              <a:spcAft>
                <a:spcPts val="200"/>
              </a:spcAft>
              <a:buSzPct val="45000"/>
              <a:buFont typeface="Arial" panose="020B0604020202020204" pitchFamily="34" charset="0"/>
              <a:buChar char="•"/>
            </a:pPr>
            <a:r>
              <a:rPr lang="en-GB" altLang="en-US" sz="2900" b="0" dirty="0">
                <a:solidFill>
                  <a:srgbClr val="002060"/>
                </a:solidFill>
                <a:latin typeface="Verdana" panose="020B0604030504040204" pitchFamily="34" charset="0"/>
                <a:ea typeface="Verdana" panose="020B0604030504040204" pitchFamily="34" charset="0"/>
              </a:rPr>
              <a:t>equitable model,</a:t>
            </a:r>
          </a:p>
          <a:p>
            <a:pPr marL="1028700" lvl="1" indent="-571500">
              <a:lnSpc>
                <a:spcPct val="120000"/>
              </a:lnSpc>
              <a:spcAft>
                <a:spcPts val="200"/>
              </a:spcAft>
              <a:buSzPct val="45000"/>
              <a:buFont typeface="Arial" panose="020B0604020202020204" pitchFamily="34" charset="0"/>
              <a:buChar char="•"/>
            </a:pPr>
            <a:r>
              <a:rPr lang="en-GB" altLang="en-US" sz="2900" b="0" dirty="0">
                <a:solidFill>
                  <a:srgbClr val="002060"/>
                </a:solidFill>
                <a:latin typeface="Verdana" panose="020B0604030504040204" pitchFamily="34" charset="0"/>
                <a:ea typeface="Verdana" panose="020B0604030504040204" pitchFamily="34" charset="0"/>
              </a:rPr>
              <a:t>run by the community, </a:t>
            </a:r>
          </a:p>
          <a:p>
            <a:pPr marL="1028700" lvl="1" indent="-571500">
              <a:lnSpc>
                <a:spcPct val="120000"/>
              </a:lnSpc>
              <a:spcAft>
                <a:spcPts val="200"/>
              </a:spcAft>
              <a:buSzPct val="45000"/>
              <a:buFont typeface="Arial" panose="020B0604020202020204" pitchFamily="34" charset="0"/>
              <a:buChar char="•"/>
            </a:pPr>
            <a:r>
              <a:rPr lang="en-GB" altLang="en-US" sz="2900" b="0" dirty="0">
                <a:solidFill>
                  <a:srgbClr val="002060"/>
                </a:solidFill>
                <a:latin typeface="Verdana" panose="020B0604030504040204" pitchFamily="34" charset="0"/>
                <a:ea typeface="Verdana" panose="020B0604030504040204" pitchFamily="34" charset="0"/>
              </a:rPr>
              <a:t>to benefit the community.</a:t>
            </a:r>
          </a:p>
          <a:p>
            <a:pPr marL="571500" indent="-571500">
              <a:lnSpc>
                <a:spcPct val="120000"/>
              </a:lnSpc>
              <a:spcAft>
                <a:spcPts val="200"/>
              </a:spcAft>
              <a:buSzPct val="45000"/>
              <a:buFont typeface="Arial" panose="020B0604020202020204" pitchFamily="34" charset="0"/>
              <a:buChar char="•"/>
            </a:pPr>
            <a:r>
              <a:rPr lang="en-GB" altLang="en-US" sz="3600" b="0" dirty="0">
                <a:solidFill>
                  <a:srgbClr val="002060"/>
                </a:solidFill>
                <a:latin typeface="Verdana" panose="020B0604030504040204" pitchFamily="34" charset="0"/>
                <a:ea typeface="Verdana" panose="020B0604030504040204" pitchFamily="34" charset="0"/>
              </a:rPr>
              <a:t>N.I. &amp; Ireland lags far behind our GB &amp; EU counterparts in community energy – WHY…</a:t>
            </a:r>
          </a:p>
          <a:p>
            <a:pPr marL="1028700" lvl="1" indent="-571500">
              <a:lnSpc>
                <a:spcPct val="120000"/>
              </a:lnSpc>
              <a:spcAft>
                <a:spcPts val="200"/>
              </a:spcAft>
              <a:buSzPct val="45000"/>
              <a:buFont typeface="Arial" panose="020B0604020202020204" pitchFamily="34" charset="0"/>
              <a:buChar char="•"/>
            </a:pPr>
            <a:r>
              <a:rPr lang="en-GB" altLang="en-US" sz="3400" dirty="0">
                <a:solidFill>
                  <a:srgbClr val="002060"/>
                </a:solidFill>
                <a:latin typeface="Verdana" panose="020B0604030504040204" pitchFamily="34" charset="0"/>
                <a:ea typeface="Verdana" panose="020B0604030504040204" pitchFamily="34" charset="0"/>
              </a:rPr>
              <a:t>Geography and environment</a:t>
            </a:r>
          </a:p>
          <a:p>
            <a:pPr marL="1028700" lvl="1" indent="-571500">
              <a:lnSpc>
                <a:spcPct val="120000"/>
              </a:lnSpc>
              <a:spcAft>
                <a:spcPts val="200"/>
              </a:spcAft>
              <a:buSzPct val="45000"/>
              <a:buFont typeface="Arial" panose="020B0604020202020204" pitchFamily="34" charset="0"/>
              <a:buChar char="•"/>
            </a:pPr>
            <a:r>
              <a:rPr lang="en-GB" altLang="en-US" sz="3400" dirty="0">
                <a:solidFill>
                  <a:srgbClr val="002060"/>
                </a:solidFill>
                <a:latin typeface="Verdana" panose="020B0604030504040204" pitchFamily="34" charset="0"/>
                <a:ea typeface="Verdana" panose="020B0604030504040204" pitchFamily="34" charset="0"/>
              </a:rPr>
              <a:t>Energy Policy &amp; Strategy</a:t>
            </a:r>
          </a:p>
          <a:p>
            <a:pPr marL="1028700" lvl="1" indent="-571500">
              <a:lnSpc>
                <a:spcPct val="120000"/>
              </a:lnSpc>
              <a:spcAft>
                <a:spcPts val="200"/>
              </a:spcAft>
              <a:buSzPct val="45000"/>
              <a:buFont typeface="Arial" panose="020B0604020202020204" pitchFamily="34" charset="0"/>
              <a:buChar char="•"/>
            </a:pPr>
            <a:r>
              <a:rPr lang="en-GB" altLang="en-US" sz="3400" dirty="0">
                <a:solidFill>
                  <a:srgbClr val="002060"/>
                </a:solidFill>
                <a:latin typeface="Verdana" panose="020B0604030504040204" pitchFamily="34" charset="0"/>
                <a:ea typeface="Verdana" panose="020B0604030504040204" pitchFamily="34" charset="0"/>
              </a:rPr>
              <a:t>Investment &amp; finance</a:t>
            </a:r>
            <a:endParaRPr lang="en-GB" dirty="0">
              <a:solidFill>
                <a:srgbClr val="002060"/>
              </a:solidFill>
              <a:latin typeface="Verdana" panose="020B0604030504040204" pitchFamily="34" charset="0"/>
              <a:ea typeface="Verdana" panose="020B0604030504040204" pitchFamily="34" charset="0"/>
            </a:endParaRPr>
          </a:p>
          <a:p>
            <a:pPr marL="1028700" lvl="1" indent="-571500">
              <a:lnSpc>
                <a:spcPct val="120000"/>
              </a:lnSpc>
              <a:spcAft>
                <a:spcPts val="200"/>
              </a:spcAft>
              <a:buSzPct val="45000"/>
              <a:buFont typeface="Arial" panose="020B0604020202020204" pitchFamily="34" charset="0"/>
              <a:buChar char="•"/>
            </a:pPr>
            <a:r>
              <a:rPr lang="en-GB" altLang="en-US" sz="3400" dirty="0">
                <a:solidFill>
                  <a:srgbClr val="002060"/>
                </a:solidFill>
                <a:latin typeface="Verdana" panose="020B0604030504040204" pitchFamily="34" charset="0"/>
                <a:ea typeface="Verdana" panose="020B0604030504040204" pitchFamily="34" charset="0"/>
              </a:rPr>
              <a:t>Infrastructure, planning, legislation</a:t>
            </a:r>
          </a:p>
          <a:p>
            <a:pPr marL="1028700" lvl="1" indent="-571500">
              <a:lnSpc>
                <a:spcPct val="120000"/>
              </a:lnSpc>
              <a:spcAft>
                <a:spcPts val="200"/>
              </a:spcAft>
              <a:buSzPct val="45000"/>
              <a:buFont typeface="Arial" panose="020B0604020202020204" pitchFamily="34" charset="0"/>
              <a:buChar char="•"/>
            </a:pPr>
            <a:r>
              <a:rPr lang="en-GB" altLang="en-US" sz="3400" dirty="0">
                <a:solidFill>
                  <a:srgbClr val="002060"/>
                </a:solidFill>
                <a:latin typeface="Verdana" panose="020B0604030504040204" pitchFamily="34" charset="0"/>
                <a:ea typeface="Verdana" panose="020B0604030504040204" pitchFamily="34" charset="0"/>
              </a:rPr>
              <a:t>Time &amp; commitment from the community</a:t>
            </a:r>
          </a:p>
          <a:p>
            <a:pPr marL="1028700" lvl="1" indent="-571500">
              <a:lnSpc>
                <a:spcPct val="120000"/>
              </a:lnSpc>
              <a:spcAft>
                <a:spcPts val="200"/>
              </a:spcAft>
              <a:buSzPct val="45000"/>
              <a:buFont typeface="Arial" panose="020B0604020202020204" pitchFamily="34" charset="0"/>
              <a:buChar char="•"/>
            </a:pPr>
            <a:r>
              <a:rPr lang="en-GB" altLang="en-US" sz="3400" dirty="0">
                <a:solidFill>
                  <a:srgbClr val="002060"/>
                </a:solidFill>
                <a:latin typeface="Verdana" panose="020B0604030504040204" pitchFamily="34" charset="0"/>
                <a:ea typeface="Verdana" panose="020B0604030504040204" pitchFamily="34" charset="0"/>
              </a:rPr>
              <a:t>Lack of support </a:t>
            </a:r>
            <a:r>
              <a:rPr lang="en-GB" altLang="en-US" sz="3400" dirty="0">
                <a:solidFill>
                  <a:srgbClr val="002060"/>
                </a:solidFill>
              </a:rPr>
              <a:t>expertise to community  groups to progress a project.</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a:xfrm>
            <a:off x="69910" y="6178203"/>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4</a:t>
            </a:fld>
            <a:endParaRPr lang="en-US" dirty="0"/>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2020</a:t>
            </a:r>
          </a:p>
        </p:txBody>
      </p:sp>
      <p:pic>
        <p:nvPicPr>
          <p:cNvPr id="3" name="Picture 2">
            <a:extLst>
              <a:ext uri="{FF2B5EF4-FFF2-40B4-BE49-F238E27FC236}">
                <a16:creationId xmlns:a16="http://schemas.microsoft.com/office/drawing/2014/main" id="{1A673092-D132-4D99-8E86-2582D1E9B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217" y="1861933"/>
            <a:ext cx="4221480" cy="3771541"/>
          </a:xfrm>
          <a:prstGeom prst="rect">
            <a:avLst/>
          </a:prstGeom>
        </p:spPr>
      </p:pic>
      <p:sp>
        <p:nvSpPr>
          <p:cNvPr id="11" name="TextBox 10">
            <a:extLst>
              <a:ext uri="{FF2B5EF4-FFF2-40B4-BE49-F238E27FC236}">
                <a16:creationId xmlns:a16="http://schemas.microsoft.com/office/drawing/2014/main" id="{7F20606C-D890-43A7-91C8-EC38DF628EF0}"/>
              </a:ext>
            </a:extLst>
          </p:cNvPr>
          <p:cNvSpPr txBox="1"/>
          <p:nvPr/>
        </p:nvSpPr>
        <p:spPr>
          <a:xfrm>
            <a:off x="6335297" y="6033184"/>
            <a:ext cx="5359058" cy="646331"/>
          </a:xfrm>
          <a:prstGeom prst="rect">
            <a:avLst/>
          </a:prstGeom>
          <a:noFill/>
        </p:spPr>
        <p:txBody>
          <a:bodyPr wrap="square" rtlCol="0">
            <a:spAutoFit/>
          </a:bodyPr>
          <a:lstStyle/>
          <a:p>
            <a:pPr algn="r"/>
            <a:r>
              <a:rPr lang="en-GB" b="1" dirty="0">
                <a:solidFill>
                  <a:srgbClr val="FFFF00"/>
                </a:solidFill>
                <a:effectLst>
                  <a:outerShdw blurRad="38100" dist="38100" dir="2700000" algn="tl">
                    <a:srgbClr val="000000">
                      <a:alpha val="43137"/>
                    </a:srgbClr>
                  </a:outerShdw>
                </a:effectLst>
                <a:latin typeface="Ink Free" panose="03080402000500000000" pitchFamily="66" charset="0"/>
              </a:rPr>
              <a:t>@Chinese Welfare Association, Belfast.  </a:t>
            </a:r>
          </a:p>
          <a:p>
            <a:pPr algn="ctr"/>
            <a:r>
              <a:rPr lang="en-GB" b="1" dirty="0">
                <a:solidFill>
                  <a:srgbClr val="FFFF00"/>
                </a:solidFill>
                <a:effectLst>
                  <a:outerShdw blurRad="38100" dist="38100" dir="2700000" algn="tl">
                    <a:srgbClr val="000000">
                      <a:alpha val="43137"/>
                    </a:srgbClr>
                  </a:outerShdw>
                </a:effectLst>
                <a:latin typeface="Ink Free" panose="03080402000500000000" pitchFamily="66" charset="0"/>
              </a:rPr>
              <a:t>NICE members viewing this 12kwh solar PV array.</a:t>
            </a:r>
          </a:p>
        </p:txBody>
      </p:sp>
      <p:pic>
        <p:nvPicPr>
          <p:cNvPr id="9" name="Picture 8" descr="Logo&#10;&#10;Description automatically generated">
            <a:extLst>
              <a:ext uri="{FF2B5EF4-FFF2-40B4-BE49-F238E27FC236}">
                <a16:creationId xmlns:a16="http://schemas.microsoft.com/office/drawing/2014/main" id="{CABFC2DF-2A00-4C39-B855-04261863CBF0}"/>
              </a:ext>
            </a:extLst>
          </p:cNvPr>
          <p:cNvPicPr>
            <a:picLocks noChangeAspect="1"/>
          </p:cNvPicPr>
          <p:nvPr/>
        </p:nvPicPr>
        <p:blipFill>
          <a:blip r:embed="rId5"/>
          <a:stretch>
            <a:fillRect/>
          </a:stretch>
        </p:blipFill>
        <p:spPr>
          <a:xfrm>
            <a:off x="8205347" y="178485"/>
            <a:ext cx="2667220" cy="1360282"/>
          </a:xfrm>
          <a:prstGeom prst="rect">
            <a:avLst/>
          </a:prstGeom>
        </p:spPr>
      </p:pic>
    </p:spTree>
    <p:extLst>
      <p:ext uri="{BB962C8B-B14F-4D97-AF65-F5344CB8AC3E}">
        <p14:creationId xmlns:p14="http://schemas.microsoft.com/office/powerpoint/2010/main" val="79480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5797E70-BA00-468A-B6C0-4DC0549BB92F}"/>
              </a:ext>
            </a:extLst>
          </p:cNvPr>
          <p:cNvSpPr>
            <a:spLocks noGrp="1"/>
          </p:cNvSpPr>
          <p:nvPr>
            <p:ph type="ftr" sz="quarter" idx="11"/>
          </p:nvPr>
        </p:nvSpPr>
        <p:spPr>
          <a:xfrm>
            <a:off x="0" y="6312993"/>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7" name="Slide Number Placeholder 6">
            <a:extLst>
              <a:ext uri="{FF2B5EF4-FFF2-40B4-BE49-F238E27FC236}">
                <a16:creationId xmlns:a16="http://schemas.microsoft.com/office/drawing/2014/main" id="{7D47C4B0-A823-4DF0-8C91-F2FEB2DA49FC}"/>
              </a:ext>
            </a:extLst>
          </p:cNvPr>
          <p:cNvSpPr>
            <a:spLocks noGrp="1"/>
          </p:cNvSpPr>
          <p:nvPr>
            <p:ph type="sldNum" sz="quarter" idx="12"/>
          </p:nvPr>
        </p:nvSpPr>
        <p:spPr/>
        <p:txBody>
          <a:bodyPr/>
          <a:lstStyle/>
          <a:p>
            <a:fld id="{95CBEC59-7FF9-4688-98DF-89832A0C9025}" type="slidenum">
              <a:rPr lang="en-US" smtClean="0"/>
              <a:t>5</a:t>
            </a:fld>
            <a:endParaRPr lang="en-US" dirty="0"/>
          </a:p>
        </p:txBody>
      </p:sp>
      <p:sp>
        <p:nvSpPr>
          <p:cNvPr id="9" name="Text Box 3">
            <a:extLst>
              <a:ext uri="{FF2B5EF4-FFF2-40B4-BE49-F238E27FC236}">
                <a16:creationId xmlns:a16="http://schemas.microsoft.com/office/drawing/2014/main" id="{224A1C54-C74E-4A20-9E09-58CE196E7A88}"/>
              </a:ext>
            </a:extLst>
          </p:cNvPr>
          <p:cNvSpPr txBox="1">
            <a:spLocks noChangeArrowheads="1"/>
          </p:cNvSpPr>
          <p:nvPr/>
        </p:nvSpPr>
        <p:spPr bwMode="auto">
          <a:xfrm>
            <a:off x="684213" y="1814443"/>
            <a:ext cx="8702384" cy="443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8080" rIns="0" bIns="0"/>
          <a:lstStyle>
            <a:lvl1pPr marL="428625" indent="-323850" eaLnBrk="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1pPr>
            <a:lvl2pPr eaLnBrk="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2pPr>
            <a:lvl3pPr eaLnBrk="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3pPr>
            <a:lvl4pPr eaLnBrk="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4pPr>
            <a:lvl5pPr eaLnBrk="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chemeClr val="bg1"/>
                </a:solidFill>
                <a:latin typeface="Arial" panose="020B0604020202020204" pitchFamily="34" charset="0"/>
                <a:ea typeface="SimSun" panose="02010600030101010101" pitchFamily="2" charset="-122"/>
              </a:defRPr>
            </a:lvl9pPr>
          </a:lstStyle>
          <a:p>
            <a:pPr marL="457200" indent="-457200">
              <a:spcAft>
                <a:spcPts val="1423"/>
              </a:spcAft>
              <a:buSzPct val="45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400" dirty="0">
                <a:solidFill>
                  <a:schemeClr val="accent1">
                    <a:lumMod val="50000"/>
                  </a:schemeClr>
                </a:solidFill>
                <a:latin typeface="Verdana" panose="020B0604030504040204" pitchFamily="34" charset="0"/>
                <a:ea typeface="Verdana" panose="020B0604030504040204" pitchFamily="34" charset="0"/>
                <a:cs typeface="SimSun" pitchFamily="2"/>
              </a:rPr>
              <a:t>Abundance local, natural, sustainable, energy sources</a:t>
            </a:r>
          </a:p>
          <a:p>
            <a:pPr marL="457200" indent="-457200">
              <a:spcAft>
                <a:spcPts val="1423"/>
              </a:spcAft>
              <a:buSzPct val="45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400" dirty="0">
                <a:solidFill>
                  <a:schemeClr val="accent1">
                    <a:lumMod val="50000"/>
                  </a:schemeClr>
                </a:solidFill>
                <a:latin typeface="Verdana" panose="020B0604030504040204" pitchFamily="34" charset="0"/>
                <a:ea typeface="Verdana" panose="020B0604030504040204" pitchFamily="34" charset="0"/>
                <a:cs typeface="SimSun" pitchFamily="2"/>
              </a:rPr>
              <a:t>Climate change</a:t>
            </a:r>
          </a:p>
          <a:p>
            <a:pPr marL="457200" indent="-457200">
              <a:spcAft>
                <a:spcPts val="1423"/>
              </a:spcAft>
              <a:buSzPct val="45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400" dirty="0">
                <a:solidFill>
                  <a:schemeClr val="accent1">
                    <a:lumMod val="50000"/>
                  </a:schemeClr>
                </a:solidFill>
                <a:latin typeface="Verdana" panose="020B0604030504040204" pitchFamily="34" charset="0"/>
                <a:ea typeface="Verdana" panose="020B0604030504040204" pitchFamily="34" charset="0"/>
                <a:cs typeface="SimSun" pitchFamily="2"/>
              </a:rPr>
              <a:t>Threat of more evasive energy sourcing – fracking, nuclear</a:t>
            </a:r>
          </a:p>
          <a:p>
            <a:pPr marL="457200" indent="-457200">
              <a:spcAft>
                <a:spcPts val="1423"/>
              </a:spcAft>
              <a:buSzPct val="45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400" dirty="0">
                <a:solidFill>
                  <a:schemeClr val="accent1">
                    <a:lumMod val="50000"/>
                  </a:schemeClr>
                </a:solidFill>
                <a:latin typeface="Verdana" panose="020B0604030504040204" pitchFamily="34" charset="0"/>
                <a:ea typeface="Verdana" panose="020B0604030504040204" pitchFamily="34" charset="0"/>
                <a:cs typeface="SimSun" pitchFamily="2"/>
              </a:rPr>
              <a:t>Energy costs</a:t>
            </a:r>
          </a:p>
          <a:p>
            <a:pPr marL="457200" indent="-457200">
              <a:spcAft>
                <a:spcPts val="1423"/>
              </a:spcAft>
              <a:buSzPct val="45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400" dirty="0">
                <a:solidFill>
                  <a:schemeClr val="accent1">
                    <a:lumMod val="50000"/>
                  </a:schemeClr>
                </a:solidFill>
                <a:latin typeface="Verdana" panose="020B0604030504040204" pitchFamily="34" charset="0"/>
                <a:ea typeface="Verdana" panose="020B0604030504040204" pitchFamily="34" charset="0"/>
                <a:cs typeface="SimSun" pitchFamily="2"/>
              </a:rPr>
              <a:t>Energy security</a:t>
            </a:r>
          </a:p>
          <a:p>
            <a:pPr marL="457200" indent="-457200">
              <a:spcAft>
                <a:spcPts val="1423"/>
              </a:spcAft>
              <a:buSzPct val="45000"/>
              <a:buFont typeface="Arial" panose="020B0604020202020204" pitchFamily="34" charset="0"/>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400" dirty="0">
                <a:solidFill>
                  <a:schemeClr val="accent1">
                    <a:lumMod val="50000"/>
                  </a:schemeClr>
                </a:solidFill>
                <a:latin typeface="Verdana" panose="020B0604030504040204" pitchFamily="34" charset="0"/>
                <a:ea typeface="Verdana" panose="020B0604030504040204" pitchFamily="34" charset="0"/>
                <a:cs typeface="SimSun" pitchFamily="2"/>
              </a:rPr>
              <a:t>A Drumlin/E4All Study Trip funded by Res-Coop to – </a:t>
            </a:r>
            <a:r>
              <a:rPr lang="en-GB" sz="2400" dirty="0" err="1">
                <a:solidFill>
                  <a:schemeClr val="accent1">
                    <a:lumMod val="50000"/>
                  </a:schemeClr>
                </a:solidFill>
                <a:latin typeface="Verdana" panose="020B0604030504040204" pitchFamily="34" charset="0"/>
                <a:ea typeface="Verdana" panose="020B0604030504040204" pitchFamily="34" charset="0"/>
                <a:cs typeface="SimSun" pitchFamily="2"/>
              </a:rPr>
              <a:t>Frieburg</a:t>
            </a:r>
            <a:r>
              <a:rPr lang="en-GB" sz="2400" dirty="0">
                <a:solidFill>
                  <a:schemeClr val="accent1">
                    <a:lumMod val="50000"/>
                  </a:schemeClr>
                </a:solidFill>
                <a:latin typeface="Verdana" panose="020B0604030504040204" pitchFamily="34" charset="0"/>
                <a:ea typeface="Verdana" panose="020B0604030504040204" pitchFamily="34" charset="0"/>
                <a:cs typeface="SimSun" pitchFamily="2"/>
              </a:rPr>
              <a:t>, Germany</a:t>
            </a:r>
          </a:p>
        </p:txBody>
      </p:sp>
      <p:sp>
        <p:nvSpPr>
          <p:cNvPr id="10" name="TextBox 9">
            <a:extLst>
              <a:ext uri="{FF2B5EF4-FFF2-40B4-BE49-F238E27FC236}">
                <a16:creationId xmlns:a16="http://schemas.microsoft.com/office/drawing/2014/main" id="{852D32B0-D368-4FE0-8983-D48077E154A7}"/>
              </a:ext>
            </a:extLst>
          </p:cNvPr>
          <p:cNvSpPr txBox="1"/>
          <p:nvPr/>
        </p:nvSpPr>
        <p:spPr>
          <a:xfrm>
            <a:off x="849489" y="546286"/>
            <a:ext cx="5383360" cy="707886"/>
          </a:xfrm>
          <a:prstGeom prst="rect">
            <a:avLst/>
          </a:prstGeom>
          <a:noFill/>
        </p:spPr>
        <p:txBody>
          <a:bodyPr wrap="square">
            <a:spAutoFit/>
          </a:bodyPr>
          <a:lstStyle/>
          <a:p>
            <a:pPr eaLnBrk="1">
              <a:buClrTx/>
              <a:buFontTx/>
              <a:buNone/>
            </a:pPr>
            <a:r>
              <a:rPr lang="en-GB" altLang="en-US" sz="4000" b="1" dirty="0">
                <a:solidFill>
                  <a:srgbClr val="00B0F0"/>
                </a:solidFill>
                <a:effectLst>
                  <a:outerShdw blurRad="38100" dist="38100" dir="2700000" algn="tl">
                    <a:srgbClr val="000000">
                      <a:alpha val="43137"/>
                    </a:srgbClr>
                  </a:outerShdw>
                </a:effectLst>
                <a:latin typeface="Verdana Pro SemiBold" panose="020B0704030504040204" pitchFamily="34" charset="0"/>
              </a:rPr>
              <a:t>Motivation?</a:t>
            </a:r>
          </a:p>
        </p:txBody>
      </p:sp>
      <p:sp>
        <p:nvSpPr>
          <p:cNvPr id="8" name="Text Placeholder 28">
            <a:extLst>
              <a:ext uri="{FF2B5EF4-FFF2-40B4-BE49-F238E27FC236}">
                <a16:creationId xmlns:a16="http://schemas.microsoft.com/office/drawing/2014/main" id="{0B436B17-8EE0-463A-8284-D5BF11CD64E7}"/>
              </a:ext>
            </a:extLst>
          </p:cNvPr>
          <p:cNvSpPr txBox="1">
            <a:spLocks/>
          </p:cNvSpPr>
          <p:nvPr/>
        </p:nvSpPr>
        <p:spPr>
          <a:xfrm>
            <a:off x="11083583" y="837333"/>
            <a:ext cx="610772" cy="3288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i="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2020</a:t>
            </a:r>
            <a:endParaRPr lang="en-US" dirty="0"/>
          </a:p>
        </p:txBody>
      </p:sp>
      <p:pic>
        <p:nvPicPr>
          <p:cNvPr id="3" name="Picture 2">
            <a:extLst>
              <a:ext uri="{FF2B5EF4-FFF2-40B4-BE49-F238E27FC236}">
                <a16:creationId xmlns:a16="http://schemas.microsoft.com/office/drawing/2014/main" id="{8C184C11-35DA-4269-96E5-4368E98787C5}"/>
              </a:ext>
            </a:extLst>
          </p:cNvPr>
          <p:cNvPicPr>
            <a:picLocks noChangeAspect="1"/>
          </p:cNvPicPr>
          <p:nvPr/>
        </p:nvPicPr>
        <p:blipFill>
          <a:blip r:embed="rId4"/>
          <a:stretch>
            <a:fillRect/>
          </a:stretch>
        </p:blipFill>
        <p:spPr>
          <a:xfrm>
            <a:off x="8610600" y="255114"/>
            <a:ext cx="2286198" cy="1164437"/>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55575A34-EEF8-41C5-945D-57E94D98472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07830" y="2858617"/>
            <a:ext cx="4114800" cy="4114800"/>
          </a:xfrm>
          <a:prstGeom prst="rect">
            <a:avLst/>
          </a:prstGeom>
          <a:effectLst>
            <a:softEdge rad="635000"/>
          </a:effectLst>
        </p:spPr>
      </p:pic>
      <p:sp>
        <p:nvSpPr>
          <p:cNvPr id="11" name="TextBox 10">
            <a:extLst>
              <a:ext uri="{FF2B5EF4-FFF2-40B4-BE49-F238E27FC236}">
                <a16:creationId xmlns:a16="http://schemas.microsoft.com/office/drawing/2014/main" id="{FF856811-4204-4790-BA7A-FEF62687BF54}"/>
              </a:ext>
            </a:extLst>
          </p:cNvPr>
          <p:cNvSpPr txBox="1"/>
          <p:nvPr/>
        </p:nvSpPr>
        <p:spPr>
          <a:xfrm>
            <a:off x="2667000" y="6858000"/>
            <a:ext cx="6858000" cy="230832"/>
          </a:xfrm>
          <a:prstGeom prst="rect">
            <a:avLst/>
          </a:prstGeom>
          <a:noFill/>
        </p:spPr>
        <p:txBody>
          <a:bodyPr wrap="square" rtlCol="0">
            <a:spAutoFit/>
          </a:bodyPr>
          <a:lstStyle/>
          <a:p>
            <a:r>
              <a:rPr lang="en-GB" sz="900">
                <a:hlinkClick r:id="rId6" tooltip="http://www.progressive-charlestown.com/2016/09/energy-economics-swing-toward-renewable.html"/>
              </a:rPr>
              <a:t>This Photo</a:t>
            </a:r>
            <a:r>
              <a:rPr lang="en-GB" sz="900"/>
              <a:t> by Unknown Author is licensed under </a:t>
            </a:r>
            <a:r>
              <a:rPr lang="en-GB" sz="900">
                <a:hlinkClick r:id="rId7" tooltip="https://creativecommons.org/licenses/by-sa/3.0/"/>
              </a:rPr>
              <a:t>CC BY-SA</a:t>
            </a:r>
            <a:endParaRPr lang="en-GB" sz="900"/>
          </a:p>
        </p:txBody>
      </p:sp>
    </p:spTree>
    <p:extLst>
      <p:ext uri="{BB962C8B-B14F-4D97-AF65-F5344CB8AC3E}">
        <p14:creationId xmlns:p14="http://schemas.microsoft.com/office/powerpoint/2010/main" val="4510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fill="hold" nodeType="withEffect">
                                  <p:stCondLst>
                                    <p:cond delay="0"/>
                                  </p:stCondLst>
                                  <p:childTnLst>
                                    <p:set>
                                      <p:cBhvr additive="repl">
                                        <p:cTn id="6" dur="2" fill="hold">
                                          <p:stCondLst>
                                            <p:cond delay="0"/>
                                          </p:stCondLst>
                                        </p:cTn>
                                        <p:tgtEl>
                                          <p:spTgt spid="9"/>
                                        </p:tgtEl>
                                        <p:attrNameLst>
                                          <p:attrName>style.visibility</p:attrName>
                                        </p:attrNameLst>
                                      </p:cBhvr>
                                      <p:to>
                                        <p:strVal val="visible"/>
                                      </p:to>
                                    </p:set>
                                    <p:anim calcmode="lin" valueType="num">
                                      <p:cBhvr additive="repl">
                                        <p:cTn id="7" dur="2000" fill="hold"/>
                                        <p:tgtEl>
                                          <p:spTgt spid="9"/>
                                        </p:tgtEl>
                                        <p:attrNameLst>
                                          <p:attrName>ppt_x</p:attrName>
                                        </p:attrNameLst>
                                      </p:cBhvr>
                                      <p:tavLst>
                                        <p:tav tm="100000">
                                          <p:val>
                                            <p:strVal val="#ppt_x-.2"/>
                                          </p:val>
                                        </p:tav>
                                        <p:tav>
                                          <p:val>
                                            <p:strVal val="#ppt_x"/>
                                          </p:val>
                                        </p:tav>
                                      </p:tavLst>
                                    </p:anim>
                                    <p:anim calcmode="lin" valueType="num">
                                      <p:cBhvr additive="repl">
                                        <p:cTn id="8" dur="2000" fill="hold"/>
                                        <p:tgtEl>
                                          <p:spTgt spid="9"/>
                                        </p:tgtEl>
                                        <p:attrNameLst>
                                          <p:attrName>ppt_y</p:attrName>
                                        </p:attrNameLst>
                                      </p:cBhvr>
                                      <p:tavLst>
                                        <p:tav tm="100000">
                                          <p:val>
                                            <p:strVal val="#ppt_y"/>
                                          </p:val>
                                        </p:tav>
                                        <p:tav>
                                          <p:val>
                                            <p:strVal val="#ppt_y"/>
                                          </p:val>
                                        </p:tav>
                                      </p:tavLst>
                                    </p:anim>
                                    <p:animEffect transition="in" filter="wipe(right)">
                                      <p:cBhvr additive="repl">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3644300" y="674777"/>
            <a:ext cx="5704974" cy="697044"/>
          </a:xfrm>
        </p:spPr>
        <p:txBody>
          <a:bodyPr/>
          <a:lstStyle/>
          <a:p>
            <a:r>
              <a:rPr lang="en-US" dirty="0">
                <a:solidFill>
                  <a:srgbClr val="00B0F0"/>
                </a:solidFill>
                <a:effectLst>
                  <a:outerShdw blurRad="38100" dist="38100" dir="2700000" algn="tl">
                    <a:srgbClr val="000000">
                      <a:alpha val="43137"/>
                    </a:srgbClr>
                  </a:outerShdw>
                </a:effectLst>
                <a:latin typeface="Verdana Pro SemiBold" panose="020B0704030504040204" pitchFamily="34" charset="0"/>
              </a:rPr>
              <a:t>Management Team</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half" idx="2"/>
          </p:nvPr>
        </p:nvSpPr>
        <p:spPr/>
        <p:txBody>
          <a:bodyPr>
            <a:normAutofit/>
          </a:bodyPr>
          <a:lstStyle/>
          <a:p>
            <a:r>
              <a:rPr lang="en-US" dirty="0"/>
              <a:t>Karen Arbuckle</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0" y="6322259"/>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6</a:t>
            </a:fld>
            <a:endParaRPr lang="en-US" dirty="0"/>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2020</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a:normAutofit/>
          </a:bodyPr>
          <a:lstStyle/>
          <a:p>
            <a:r>
              <a:rPr lang="en-US" dirty="0"/>
              <a:t>Cye Bannon</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normAutofit/>
          </a:bodyPr>
          <a:lstStyle/>
          <a:p>
            <a:r>
              <a:rPr lang="en-US" dirty="0"/>
              <a:t>Douglas McIldoon</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normAutofit/>
          </a:bodyPr>
          <a:lstStyle/>
          <a:p>
            <a:r>
              <a:rPr lang="en-US" dirty="0"/>
              <a:t>Pat McCarney</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normAutofit/>
          </a:bodyPr>
          <a:lstStyle/>
          <a:p>
            <a:r>
              <a:rPr lang="en-US" dirty="0"/>
              <a:t>Andy Frew</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normAutofit/>
          </a:bodyPr>
          <a:lstStyle/>
          <a:p>
            <a:r>
              <a:rPr lang="en-US" dirty="0"/>
              <a:t>Tiziana O’Hara</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p:txBody>
          <a:bodyPr>
            <a:normAutofit/>
          </a:bodyPr>
          <a:lstStyle/>
          <a:p>
            <a:r>
              <a:rPr lang="en-US" dirty="0"/>
              <a:t>NICE Chairperson</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p:txBody>
          <a:bodyPr>
            <a:normAutofit/>
          </a:bodyPr>
          <a:lstStyle/>
          <a:p>
            <a:r>
              <a:rPr lang="en-US" dirty="0"/>
              <a:t>NICE 1 Treasurer</a:t>
            </a:r>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3"/>
          </p:nvPr>
        </p:nvSpPr>
        <p:spPr/>
        <p:txBody>
          <a:bodyPr>
            <a:normAutofit/>
          </a:bodyPr>
          <a:lstStyle/>
          <a:p>
            <a:r>
              <a:rPr lang="en-US" dirty="0"/>
              <a:t>NICE Director</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p:txBody>
          <a:bodyPr>
            <a:normAutofit/>
          </a:bodyPr>
          <a:lstStyle/>
          <a:p>
            <a:r>
              <a:rPr lang="en-US" dirty="0"/>
              <a:t>NICE2 Treasurer</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p:txBody>
          <a:bodyPr>
            <a:normAutofit/>
          </a:bodyPr>
          <a:lstStyle/>
          <a:p>
            <a:r>
              <a:rPr lang="en-US" dirty="0"/>
              <a:t>NICE Director</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p:txBody>
          <a:bodyPr>
            <a:normAutofit fontScale="92500" lnSpcReduction="20000"/>
          </a:bodyPr>
          <a:lstStyle/>
          <a:p>
            <a:r>
              <a:rPr lang="en-US" dirty="0"/>
              <a:t>NICE Company Secretary, Co-Operative Alternatives</a:t>
            </a:r>
          </a:p>
        </p:txBody>
      </p:sp>
      <p:pic>
        <p:nvPicPr>
          <p:cNvPr id="10" name="Picture Placeholder 9" descr="A person smiling for the camera&#10;&#10;Description automatically generated">
            <a:extLst>
              <a:ext uri="{FF2B5EF4-FFF2-40B4-BE49-F238E27FC236}">
                <a16:creationId xmlns:a16="http://schemas.microsoft.com/office/drawing/2014/main" id="{D783BFF6-D7F2-4769-B739-0FD968A49790}"/>
              </a:ext>
            </a:extLst>
          </p:cNvPr>
          <p:cNvPicPr>
            <a:picLocks noGrp="1" noChangeAspect="1"/>
          </p:cNvPicPr>
          <p:nvPr>
            <p:ph type="pic" sz="quarter" idx="27"/>
          </p:nvPr>
        </p:nvPicPr>
        <p:blipFill>
          <a:blip r:embed="rId4"/>
          <a:srcRect l="9538" r="9538"/>
          <a:stretch>
            <a:fillRect/>
          </a:stretch>
        </p:blipFill>
        <p:spPr/>
      </p:pic>
      <p:pic>
        <p:nvPicPr>
          <p:cNvPr id="14" name="Picture Placeholder 13" descr="A person wearing glasses and smiling at the camera&#10;&#10;Description automatically generated">
            <a:extLst>
              <a:ext uri="{FF2B5EF4-FFF2-40B4-BE49-F238E27FC236}">
                <a16:creationId xmlns:a16="http://schemas.microsoft.com/office/drawing/2014/main" id="{A83F60C5-6C59-4BEC-8FC8-04EAB73C8311}"/>
              </a:ext>
            </a:extLst>
          </p:cNvPr>
          <p:cNvPicPr>
            <a:picLocks noGrp="1" noChangeAspect="1"/>
          </p:cNvPicPr>
          <p:nvPr>
            <p:ph type="pic" sz="quarter" idx="28"/>
          </p:nvPr>
        </p:nvPicPr>
        <p:blipFill>
          <a:blip r:embed="rId5"/>
          <a:srcRect t="7882" b="7882"/>
          <a:stretch>
            <a:fillRect/>
          </a:stretch>
        </p:blipFill>
        <p:spPr/>
      </p:pic>
      <p:pic>
        <p:nvPicPr>
          <p:cNvPr id="18" name="Picture Placeholder 17" descr="A person wearing glasses and smiling at the camera&#10;&#10;Description automatically generated">
            <a:extLst>
              <a:ext uri="{FF2B5EF4-FFF2-40B4-BE49-F238E27FC236}">
                <a16:creationId xmlns:a16="http://schemas.microsoft.com/office/drawing/2014/main" id="{ACFBE5A0-D531-49D4-9529-8157BE04DCCF}"/>
              </a:ext>
            </a:extLst>
          </p:cNvPr>
          <p:cNvPicPr>
            <a:picLocks noGrp="1" noChangeAspect="1"/>
          </p:cNvPicPr>
          <p:nvPr>
            <p:ph type="pic" sz="quarter" idx="29"/>
          </p:nvPr>
        </p:nvPicPr>
        <p:blipFill>
          <a:blip r:embed="rId6"/>
          <a:srcRect t="11293" b="11293"/>
          <a:stretch>
            <a:fillRect/>
          </a:stretch>
        </p:blipFill>
        <p:spPr/>
      </p:pic>
      <p:pic>
        <p:nvPicPr>
          <p:cNvPr id="22" name="Picture Placeholder 21" descr="A person wearing glasses and smiling at the camera&#10;&#10;Description automatically generated">
            <a:extLst>
              <a:ext uri="{FF2B5EF4-FFF2-40B4-BE49-F238E27FC236}">
                <a16:creationId xmlns:a16="http://schemas.microsoft.com/office/drawing/2014/main" id="{6AA2DE51-9013-422E-97F7-0ECEA28D9A6B}"/>
              </a:ext>
            </a:extLst>
          </p:cNvPr>
          <p:cNvPicPr>
            <a:picLocks noGrp="1" noChangeAspect="1"/>
          </p:cNvPicPr>
          <p:nvPr>
            <p:ph type="pic" sz="quarter" idx="30"/>
          </p:nvPr>
        </p:nvPicPr>
        <p:blipFill>
          <a:blip r:embed="rId7"/>
          <a:srcRect t="2559" b="2559"/>
          <a:stretch>
            <a:fillRect/>
          </a:stretch>
        </p:blipFill>
        <p:spPr/>
      </p:pic>
      <p:pic>
        <p:nvPicPr>
          <p:cNvPr id="26" name="Picture Placeholder 25" descr="A person wearing a blue shirt and smiling at the camera&#10;&#10;Description automatically generated">
            <a:extLst>
              <a:ext uri="{FF2B5EF4-FFF2-40B4-BE49-F238E27FC236}">
                <a16:creationId xmlns:a16="http://schemas.microsoft.com/office/drawing/2014/main" id="{8CA4462C-BE48-4E58-8335-55C4E318383A}"/>
              </a:ext>
            </a:extLst>
          </p:cNvPr>
          <p:cNvPicPr>
            <a:picLocks noGrp="1" noChangeAspect="1"/>
          </p:cNvPicPr>
          <p:nvPr>
            <p:ph type="pic" sz="quarter" idx="31"/>
          </p:nvPr>
        </p:nvPicPr>
        <p:blipFill>
          <a:blip r:embed="rId8"/>
          <a:srcRect l="91" r="91"/>
          <a:stretch>
            <a:fillRect/>
          </a:stretch>
        </p:blipFill>
        <p:spPr/>
      </p:pic>
      <p:pic>
        <p:nvPicPr>
          <p:cNvPr id="42" name="Picture Placeholder 41" descr="A person who is smiling and looking at the camera&#10;&#10;Description automatically generated">
            <a:extLst>
              <a:ext uri="{FF2B5EF4-FFF2-40B4-BE49-F238E27FC236}">
                <a16:creationId xmlns:a16="http://schemas.microsoft.com/office/drawing/2014/main" id="{80B41B9C-8385-44CF-8786-DD7BAC5EEE5B}"/>
              </a:ext>
            </a:extLst>
          </p:cNvPr>
          <p:cNvPicPr>
            <a:picLocks noGrp="1" noChangeAspect="1"/>
          </p:cNvPicPr>
          <p:nvPr>
            <p:ph type="pic" sz="quarter" idx="32"/>
          </p:nvPr>
        </p:nvPicPr>
        <p:blipFill>
          <a:blip r:embed="rId9"/>
          <a:srcRect t="6269" b="6269"/>
          <a:stretch>
            <a:fillRect/>
          </a:stretch>
        </p:blipFill>
        <p:spPr/>
      </p:pic>
      <p:pic>
        <p:nvPicPr>
          <p:cNvPr id="44" name="Picture 43" descr="A picture containing drawing&#10;&#10;Description automatically generated">
            <a:extLst>
              <a:ext uri="{FF2B5EF4-FFF2-40B4-BE49-F238E27FC236}">
                <a16:creationId xmlns:a16="http://schemas.microsoft.com/office/drawing/2014/main" id="{886AF8E1-A4F4-4B43-A64D-9FE06CD1E53C}"/>
              </a:ext>
            </a:extLst>
          </p:cNvPr>
          <p:cNvPicPr>
            <a:picLocks noChangeAspect="1"/>
          </p:cNvPicPr>
          <p:nvPr/>
        </p:nvPicPr>
        <p:blipFill>
          <a:blip r:embed="rId10"/>
          <a:stretch>
            <a:fillRect/>
          </a:stretch>
        </p:blipFill>
        <p:spPr>
          <a:xfrm>
            <a:off x="269885" y="170616"/>
            <a:ext cx="2281961" cy="1163800"/>
          </a:xfrm>
          <a:prstGeom prst="rect">
            <a:avLst/>
          </a:prstGeom>
        </p:spPr>
      </p:pic>
    </p:spTree>
    <p:extLst>
      <p:ext uri="{BB962C8B-B14F-4D97-AF65-F5344CB8AC3E}">
        <p14:creationId xmlns:p14="http://schemas.microsoft.com/office/powerpoint/2010/main" val="34656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2DD683-78CE-4F2B-8014-089434285632}"/>
              </a:ext>
            </a:extLst>
          </p:cNvPr>
          <p:cNvSpPr>
            <a:spLocks noGrp="1"/>
          </p:cNvSpPr>
          <p:nvPr>
            <p:ph type="sldNum" sz="quarter" idx="12"/>
          </p:nvPr>
        </p:nvSpPr>
        <p:spPr/>
        <p:txBody>
          <a:bodyPr/>
          <a:lstStyle/>
          <a:p>
            <a:fld id="{95CBEC59-7FF9-4688-98DF-89832A0C9025}" type="slidenum">
              <a:rPr lang="en-US" smtClean="0"/>
              <a:pPr/>
              <a:t>7</a:t>
            </a:fld>
            <a:endParaRPr lang="en-US" dirty="0"/>
          </a:p>
        </p:txBody>
      </p:sp>
      <p:pic>
        <p:nvPicPr>
          <p:cNvPr id="5" name="Picture 4">
            <a:extLst>
              <a:ext uri="{FF2B5EF4-FFF2-40B4-BE49-F238E27FC236}">
                <a16:creationId xmlns:a16="http://schemas.microsoft.com/office/drawing/2014/main" id="{1384B413-B5E1-43F7-BC28-45ACF21E804D}"/>
              </a:ext>
            </a:extLst>
          </p:cNvPr>
          <p:cNvPicPr>
            <a:picLocks noChangeAspect="1"/>
          </p:cNvPicPr>
          <p:nvPr/>
        </p:nvPicPr>
        <p:blipFill>
          <a:blip r:embed="rId3"/>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15CAFF0B-AF6B-47AF-8C9F-89D88F067908}"/>
              </a:ext>
            </a:extLst>
          </p:cNvPr>
          <p:cNvSpPr/>
          <p:nvPr/>
        </p:nvSpPr>
        <p:spPr>
          <a:xfrm>
            <a:off x="3362179" y="3006969"/>
            <a:ext cx="2236763" cy="1097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501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836335" y="64947"/>
            <a:ext cx="9971159" cy="1325563"/>
          </a:xfrm>
        </p:spPr>
        <p:txBody>
          <a:bodyPr/>
          <a:lstStyle/>
          <a:p>
            <a:r>
              <a:rPr lang="en-US" b="1" dirty="0">
                <a:solidFill>
                  <a:srgbClr val="0070C0"/>
                </a:solidFill>
                <a:effectLst>
                  <a:outerShdw blurRad="38100" dist="38100" dir="2700000" algn="tl">
                    <a:srgbClr val="000000">
                      <a:alpha val="43137"/>
                    </a:srgbClr>
                  </a:outerShdw>
                </a:effectLst>
                <a:latin typeface="Verdana Pro SemiBold" panose="020B0704030504040204" pitchFamily="34" charset="0"/>
              </a:rPr>
              <a:t>NICE Project</a:t>
            </a:r>
          </a:p>
        </p:txBody>
      </p:sp>
      <p:sp>
        <p:nvSpPr>
          <p:cNvPr id="3" name="Content Placeholder 2">
            <a:extLst>
              <a:ext uri="{FF2B5EF4-FFF2-40B4-BE49-F238E27FC236}">
                <a16:creationId xmlns:a16="http://schemas.microsoft.com/office/drawing/2014/main" id="{4CFB4FDF-447D-48A3-B932-E1EE09B1E59F}"/>
              </a:ext>
            </a:extLst>
          </p:cNvPr>
          <p:cNvSpPr>
            <a:spLocks noGrp="1"/>
          </p:cNvSpPr>
          <p:nvPr>
            <p:ph idx="1"/>
          </p:nvPr>
        </p:nvSpPr>
        <p:spPr>
          <a:xfrm>
            <a:off x="269046" y="1784482"/>
            <a:ext cx="7808156" cy="5117758"/>
          </a:xfrm>
        </p:spPr>
        <p:txBody>
          <a:bodyPr>
            <a:normAutofit/>
          </a:bodyPr>
          <a:lstStyle/>
          <a:p>
            <a:pPr marL="342900" indent="-342900">
              <a:lnSpc>
                <a:spcPct val="150000"/>
              </a:lnSpc>
              <a:buFont typeface="Arial" panose="020B0604020202020204" pitchFamily="34" charset="0"/>
              <a:buChar char="•"/>
            </a:pPr>
            <a:r>
              <a:rPr lang="en-US" sz="1800" b="1" u="sng" dirty="0">
                <a:solidFill>
                  <a:srgbClr val="002060"/>
                </a:solidFill>
                <a:latin typeface="Verdana" panose="020B0604030504040204" pitchFamily="34" charset="0"/>
                <a:ea typeface="Verdana" panose="020B0604030504040204" pitchFamily="34" charset="0"/>
              </a:rPr>
              <a:t>FREE</a:t>
            </a:r>
            <a:r>
              <a:rPr lang="en-US" sz="1800" dirty="0">
                <a:solidFill>
                  <a:srgbClr val="002060"/>
                </a:solidFill>
                <a:latin typeface="Verdana" panose="020B0604030504040204" pitchFamily="34" charset="0"/>
                <a:ea typeface="Verdana" panose="020B0604030504040204" pitchFamily="34" charset="0"/>
              </a:rPr>
              <a:t> Solar PV Installation for N.I. 3</a:t>
            </a:r>
            <a:r>
              <a:rPr lang="en-US" sz="1800" baseline="30000" dirty="0">
                <a:solidFill>
                  <a:srgbClr val="002060"/>
                </a:solidFill>
                <a:latin typeface="Verdana" panose="020B0604030504040204" pitchFamily="34" charset="0"/>
                <a:ea typeface="Verdana" panose="020B0604030504040204" pitchFamily="34" charset="0"/>
              </a:rPr>
              <a:t>rd</a:t>
            </a:r>
            <a:r>
              <a:rPr lang="en-US" sz="1800" dirty="0">
                <a:solidFill>
                  <a:srgbClr val="002060"/>
                </a:solidFill>
                <a:latin typeface="Verdana" panose="020B0604030504040204" pitchFamily="34" charset="0"/>
                <a:ea typeface="Verdana" panose="020B0604030504040204" pitchFamily="34" charset="0"/>
              </a:rPr>
              <a:t> sector </a:t>
            </a:r>
            <a:r>
              <a:rPr lang="en-US" sz="1800" dirty="0" err="1">
                <a:solidFill>
                  <a:srgbClr val="002060"/>
                </a:solidFill>
                <a:latin typeface="Verdana" panose="020B0604030504040204" pitchFamily="34" charset="0"/>
                <a:ea typeface="Verdana" panose="020B0604030504040204" pitchFamily="34" charset="0"/>
              </a:rPr>
              <a:t>organisations</a:t>
            </a:r>
            <a:r>
              <a:rPr lang="en-US" sz="1800" dirty="0">
                <a:solidFill>
                  <a:srgbClr val="002060"/>
                </a:solidFill>
                <a:latin typeface="Verdana" panose="020B0604030504040204" pitchFamily="34" charset="0"/>
                <a:ea typeface="Verdana" panose="020B0604030504040204" pitchFamily="34" charset="0"/>
              </a:rPr>
              <a:t> i.e. community groups, churches, sports halls, social enterprises</a:t>
            </a:r>
            <a:endParaRPr lang="en-GB" sz="1800" dirty="0">
              <a:solidFill>
                <a:srgbClr val="002060"/>
              </a:solidFill>
              <a:latin typeface="Verdana" panose="020B0604030504040204" pitchFamily="34" charset="0"/>
              <a:ea typeface="Verdana" panose="020B0604030504040204" pitchFamily="34" charset="0"/>
            </a:endParaRPr>
          </a:p>
          <a:p>
            <a:pPr marL="342900" indent="-342900">
              <a:lnSpc>
                <a:spcPct val="150000"/>
              </a:lnSpc>
              <a:buFont typeface="Arial" panose="020B0604020202020204" pitchFamily="34" charset="0"/>
              <a:buChar char="•"/>
            </a:pPr>
            <a:r>
              <a:rPr lang="en-GB" sz="1800" b="1" dirty="0">
                <a:solidFill>
                  <a:srgbClr val="002060"/>
                </a:solidFill>
                <a:latin typeface="Verdana" panose="020B0604030504040204" pitchFamily="34" charset="0"/>
                <a:ea typeface="Verdana" panose="020B0604030504040204" pitchFamily="34" charset="0"/>
              </a:rPr>
              <a:t>A ‘share your roof’ agreement –</a:t>
            </a:r>
            <a:r>
              <a:rPr lang="en-GB" sz="1800" dirty="0">
                <a:solidFill>
                  <a:srgbClr val="002060"/>
                </a:solidFill>
                <a:latin typeface="Verdana" panose="020B0604030504040204" pitchFamily="34" charset="0"/>
                <a:ea typeface="Verdana" panose="020B0604030504040204" pitchFamily="34" charset="0"/>
              </a:rPr>
              <a:t> </a:t>
            </a:r>
            <a:r>
              <a:rPr lang="en-GB" sz="1800" u="sng" dirty="0">
                <a:solidFill>
                  <a:srgbClr val="002060"/>
                </a:solidFill>
                <a:latin typeface="Verdana" panose="020B0604030504040204" pitchFamily="34" charset="0"/>
                <a:ea typeface="Verdana" panose="020B0604030504040204" pitchFamily="34" charset="0"/>
              </a:rPr>
              <a:t>DIFFERS</a:t>
            </a:r>
            <a:r>
              <a:rPr lang="en-GB" sz="1800" dirty="0">
                <a:solidFill>
                  <a:srgbClr val="002060"/>
                </a:solidFill>
                <a:latin typeface="Verdana" panose="020B0604030504040204" pitchFamily="34" charset="0"/>
                <a:ea typeface="Verdana" panose="020B0604030504040204" pitchFamily="34" charset="0"/>
              </a:rPr>
              <a:t> from ‘rent your roof’ schemes.  No penalties for change of ownership</a:t>
            </a:r>
          </a:p>
          <a:p>
            <a:pPr marL="342900" indent="-342900">
              <a:lnSpc>
                <a:spcPct val="150000"/>
              </a:lnSpc>
              <a:buFont typeface="Arial" panose="020B0604020202020204" pitchFamily="34" charset="0"/>
              <a:buChar char="•"/>
            </a:pPr>
            <a:r>
              <a:rPr lang="en-GB" sz="1800" b="1" dirty="0">
                <a:solidFill>
                  <a:srgbClr val="002060"/>
                </a:solidFill>
                <a:latin typeface="Verdana" panose="020B0604030504040204" pitchFamily="34" charset="0"/>
                <a:ea typeface="Verdana" panose="020B0604030504040204" pitchFamily="34" charset="0"/>
              </a:rPr>
              <a:t>‘Asset Lock’ </a:t>
            </a:r>
            <a:r>
              <a:rPr lang="en-GB" sz="1800" dirty="0">
                <a:solidFill>
                  <a:srgbClr val="002060"/>
                </a:solidFill>
                <a:latin typeface="Verdana" panose="020B0604030504040204" pitchFamily="34" charset="0"/>
                <a:ea typeface="Verdana" panose="020B0604030504040204" pitchFamily="34" charset="0"/>
              </a:rPr>
              <a:t>an additional proviso</a:t>
            </a:r>
          </a:p>
          <a:p>
            <a:pPr marL="342900" indent="-342900">
              <a:lnSpc>
                <a:spcPct val="150000"/>
              </a:lnSpc>
              <a:buFont typeface="Arial" panose="020B0604020202020204" pitchFamily="34" charset="0"/>
              <a:buChar char="•"/>
            </a:pPr>
            <a:r>
              <a:rPr lang="en-GB" sz="1800" dirty="0">
                <a:solidFill>
                  <a:srgbClr val="002060"/>
                </a:solidFill>
                <a:latin typeface="Verdana" panose="020B0604030504040204" pitchFamily="34" charset="0"/>
                <a:ea typeface="Verdana" panose="020B0604030504040204" pitchFamily="34" charset="0"/>
              </a:rPr>
              <a:t>Participating community groups enjoy Solar PV generated electricity @ a </a:t>
            </a:r>
            <a:r>
              <a:rPr lang="en-GB" sz="1800" b="1" dirty="0">
                <a:solidFill>
                  <a:srgbClr val="002060"/>
                </a:solidFill>
                <a:latin typeface="Verdana" panose="020B0604030504040204" pitchFamily="34" charset="0"/>
                <a:ea typeface="Verdana" panose="020B0604030504040204" pitchFamily="34" charset="0"/>
              </a:rPr>
              <a:t>significantly reduced electricity </a:t>
            </a:r>
            <a:r>
              <a:rPr lang="en-GB" sz="1800" dirty="0">
                <a:solidFill>
                  <a:srgbClr val="002060"/>
                </a:solidFill>
                <a:latin typeface="Verdana" panose="020B0604030504040204" pitchFamily="34" charset="0"/>
                <a:ea typeface="Verdana" panose="020B0604030504040204" pitchFamily="34" charset="0"/>
              </a:rPr>
              <a:t>rate for 20 years.</a:t>
            </a:r>
          </a:p>
          <a:p>
            <a:pPr marL="342900" indent="-342900">
              <a:lnSpc>
                <a:spcPct val="150000"/>
              </a:lnSpc>
              <a:buFont typeface="Arial" panose="020B0604020202020204" pitchFamily="34" charset="0"/>
              <a:buChar char="•"/>
            </a:pPr>
            <a:r>
              <a:rPr lang="en-GB" sz="1800" b="1" dirty="0">
                <a:solidFill>
                  <a:srgbClr val="002060"/>
                </a:solidFill>
                <a:latin typeface="Verdana" panose="020B0604030504040204" pitchFamily="34" charset="0"/>
                <a:ea typeface="Verdana" panose="020B0604030504040204" pitchFamily="34" charset="0"/>
              </a:rPr>
              <a:t>Community Fund </a:t>
            </a:r>
            <a:r>
              <a:rPr lang="en-GB" sz="1800" dirty="0">
                <a:solidFill>
                  <a:srgbClr val="002060"/>
                </a:solidFill>
                <a:latin typeface="Verdana" panose="020B0604030504040204" pitchFamily="34" charset="0"/>
                <a:ea typeface="Verdana" panose="020B0604030504040204" pitchFamily="34" charset="0"/>
              </a:rPr>
              <a:t>for further community energy projects.</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0" y="6264762"/>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8</a:t>
            </a:fld>
            <a:endParaRPr lang="en-US" dirty="0"/>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2020</a:t>
            </a:r>
          </a:p>
        </p:txBody>
      </p:sp>
      <p:pic>
        <p:nvPicPr>
          <p:cNvPr id="56" name="Picture 55" descr="A picture containing drawing&#10;&#10;Description automatically generated">
            <a:extLst>
              <a:ext uri="{FF2B5EF4-FFF2-40B4-BE49-F238E27FC236}">
                <a16:creationId xmlns:a16="http://schemas.microsoft.com/office/drawing/2014/main" id="{F79FA910-029A-44A5-9ACD-DC51AE5E1D0F}"/>
              </a:ext>
            </a:extLst>
          </p:cNvPr>
          <p:cNvPicPr>
            <a:picLocks noChangeAspect="1"/>
          </p:cNvPicPr>
          <p:nvPr/>
        </p:nvPicPr>
        <p:blipFill>
          <a:blip r:embed="rId4"/>
          <a:stretch>
            <a:fillRect/>
          </a:stretch>
        </p:blipFill>
        <p:spPr>
          <a:xfrm>
            <a:off x="9041814" y="262842"/>
            <a:ext cx="2041769" cy="1041302"/>
          </a:xfrm>
          <a:prstGeom prst="rect">
            <a:avLst/>
          </a:prstGeom>
        </p:spPr>
      </p:pic>
      <p:pic>
        <p:nvPicPr>
          <p:cNvPr id="8" name="Picture 7" descr="The roof of a building&#10;&#10;Description automatically generated">
            <a:extLst>
              <a:ext uri="{FF2B5EF4-FFF2-40B4-BE49-F238E27FC236}">
                <a16:creationId xmlns:a16="http://schemas.microsoft.com/office/drawing/2014/main" id="{4458F78A-3E7A-455A-B89B-F6B1F9862691}"/>
              </a:ext>
            </a:extLst>
          </p:cNvPr>
          <p:cNvPicPr>
            <a:picLocks noChangeAspect="1"/>
          </p:cNvPicPr>
          <p:nvPr/>
        </p:nvPicPr>
        <p:blipFill rotWithShape="1">
          <a:blip r:embed="rId5"/>
          <a:srcRect l="1254" t="23336" r="12344" b="14967"/>
          <a:stretch/>
        </p:blipFill>
        <p:spPr>
          <a:xfrm>
            <a:off x="8403016" y="2333864"/>
            <a:ext cx="3291339" cy="3133626"/>
          </a:xfrm>
          <a:prstGeom prst="rect">
            <a:avLst/>
          </a:prstGeom>
        </p:spPr>
      </p:pic>
      <p:sp>
        <p:nvSpPr>
          <p:cNvPr id="12" name="TextBox 11">
            <a:extLst>
              <a:ext uri="{FF2B5EF4-FFF2-40B4-BE49-F238E27FC236}">
                <a16:creationId xmlns:a16="http://schemas.microsoft.com/office/drawing/2014/main" id="{7F3ECC89-EAB0-4B98-8B59-B9CE37C619A1}"/>
              </a:ext>
            </a:extLst>
          </p:cNvPr>
          <p:cNvSpPr txBox="1"/>
          <p:nvPr/>
        </p:nvSpPr>
        <p:spPr>
          <a:xfrm>
            <a:off x="8305800" y="5578475"/>
            <a:ext cx="3388556" cy="707886"/>
          </a:xfrm>
          <a:prstGeom prst="rect">
            <a:avLst/>
          </a:prstGeom>
          <a:noFill/>
        </p:spPr>
        <p:txBody>
          <a:bodyPr wrap="square">
            <a:spAutoFit/>
          </a:bodyPr>
          <a:lstStyle/>
          <a:p>
            <a:pPr algn="ctr"/>
            <a:r>
              <a:rPr lang="en-GB" sz="2000" b="1" dirty="0">
                <a:solidFill>
                  <a:srgbClr val="FFFF00"/>
                </a:solidFill>
                <a:latin typeface="Ink Free" panose="03080402000500000000" pitchFamily="66" charset="0"/>
              </a:rPr>
              <a:t>Londonderry Y.M.C.A.  </a:t>
            </a:r>
          </a:p>
          <a:p>
            <a:pPr algn="ctr"/>
            <a:r>
              <a:rPr lang="en-GB" sz="2000" b="1" dirty="0">
                <a:solidFill>
                  <a:srgbClr val="FFFF00"/>
                </a:solidFill>
                <a:latin typeface="Ink Free" panose="03080402000500000000" pitchFamily="66" charset="0"/>
              </a:rPr>
              <a:t>12kwh solar PV array.</a:t>
            </a:r>
          </a:p>
        </p:txBody>
      </p:sp>
    </p:spTree>
    <p:extLst>
      <p:ext uri="{BB962C8B-B14F-4D97-AF65-F5344CB8AC3E}">
        <p14:creationId xmlns:p14="http://schemas.microsoft.com/office/powerpoint/2010/main" val="67341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28800" y="607100"/>
            <a:ext cx="5091000" cy="697044"/>
          </a:xfrm>
        </p:spPr>
        <p:txBody>
          <a:bodyPr/>
          <a:lstStyle/>
          <a:p>
            <a:r>
              <a:rPr lang="en-US" dirty="0">
                <a:solidFill>
                  <a:schemeClr val="accent1">
                    <a:lumMod val="75000"/>
                  </a:schemeClr>
                </a:solidFill>
                <a:effectLst>
                  <a:outerShdw blurRad="38100" dist="38100" dir="2700000" algn="tl">
                    <a:srgbClr val="000000">
                      <a:alpha val="43137"/>
                    </a:srgbClr>
                  </a:outerShdw>
                </a:effectLst>
                <a:latin typeface="Verdana Pro SemiBold" panose="020B0704030504040204" pitchFamily="34" charset="0"/>
              </a:rPr>
              <a:t>HOW</a:t>
            </a:r>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half" idx="2"/>
          </p:nvPr>
        </p:nvSpPr>
        <p:spPr>
          <a:xfrm>
            <a:off x="11136642" y="887824"/>
            <a:ext cx="1055358" cy="499493"/>
          </a:xfrm>
        </p:spPr>
        <p:txBody>
          <a:bodyPr/>
          <a:lstStyle/>
          <a:p>
            <a:r>
              <a:rPr lang="en-US" dirty="0"/>
              <a:t>2020</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0" y="6250900"/>
            <a:ext cx="4114800" cy="365125"/>
          </a:xfrm>
        </p:spPr>
        <p:txBody>
          <a:bodyPr/>
          <a:lstStyle/>
          <a:p>
            <a:pPr>
              <a:spcAft>
                <a:spcPts val="600"/>
              </a:spcAft>
            </a:pPr>
            <a:r>
              <a:rPr lang="en-US" dirty="0"/>
              <a:t>NICE ‘Saving &amp; Generating Energy – The Co-Operative </a:t>
            </a:r>
            <a:r>
              <a:rPr lang="en-US" dirty="0" err="1"/>
              <a:t>Wqy</a:t>
            </a:r>
            <a:r>
              <a:rPr lang="en-US" dirty="0"/>
              <a:t>’</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9</a:t>
            </a:fld>
            <a:endParaRPr lang="en-US" dirty="0"/>
          </a:p>
        </p:txBody>
      </p:sp>
      <p:pic>
        <p:nvPicPr>
          <p:cNvPr id="56" name="Picture 55" descr="A picture containing drawing&#10;&#10;Description automatically generated">
            <a:extLst>
              <a:ext uri="{FF2B5EF4-FFF2-40B4-BE49-F238E27FC236}">
                <a16:creationId xmlns:a16="http://schemas.microsoft.com/office/drawing/2014/main" id="{F79FA910-029A-44A5-9ACD-DC51AE5E1D0F}"/>
              </a:ext>
            </a:extLst>
          </p:cNvPr>
          <p:cNvPicPr>
            <a:picLocks noChangeAspect="1"/>
          </p:cNvPicPr>
          <p:nvPr/>
        </p:nvPicPr>
        <p:blipFill>
          <a:blip r:embed="rId4"/>
          <a:stretch>
            <a:fillRect/>
          </a:stretch>
        </p:blipFill>
        <p:spPr>
          <a:xfrm>
            <a:off x="9041814" y="262842"/>
            <a:ext cx="2041769" cy="1041302"/>
          </a:xfrm>
          <a:prstGeom prst="rect">
            <a:avLst/>
          </a:prstGeom>
        </p:spPr>
      </p:pic>
      <p:sp>
        <p:nvSpPr>
          <p:cNvPr id="10" name="TextBox 9">
            <a:extLst>
              <a:ext uri="{FF2B5EF4-FFF2-40B4-BE49-F238E27FC236}">
                <a16:creationId xmlns:a16="http://schemas.microsoft.com/office/drawing/2014/main" id="{03B25E05-48EA-4968-B922-DA8BE8F8E060}"/>
              </a:ext>
            </a:extLst>
          </p:cNvPr>
          <p:cNvSpPr txBox="1"/>
          <p:nvPr/>
        </p:nvSpPr>
        <p:spPr>
          <a:xfrm>
            <a:off x="364115" y="1499989"/>
            <a:ext cx="8766962" cy="4449616"/>
          </a:xfrm>
          <a:prstGeom prst="rect">
            <a:avLst/>
          </a:prstGeom>
          <a:noFill/>
        </p:spPr>
        <p:txBody>
          <a:bodyPr wrap="square">
            <a:spAutoFit/>
          </a:bodyPr>
          <a:lstStyle/>
          <a:p>
            <a:pPr>
              <a:lnSpc>
                <a:spcPct val="150000"/>
              </a:lnSpc>
            </a:pPr>
            <a:r>
              <a:rPr lang="en-GB"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Community Share Offer</a:t>
            </a:r>
          </a:p>
          <a:p>
            <a:pPr marL="285750" indent="-285750">
              <a:lnSpc>
                <a:spcPct val="150000"/>
              </a:lnSpc>
              <a:buFont typeface="Arial" panose="020B0604020202020204" pitchFamily="34" charset="0"/>
              <a:buChar char="•"/>
            </a:pPr>
            <a:r>
              <a:rPr lang="en-GB"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Share offer 1 raised investment target of £150k </a:t>
            </a:r>
          </a:p>
          <a:p>
            <a:pPr marL="285750" indent="-285750">
              <a:lnSpc>
                <a:spcPct val="150000"/>
              </a:lnSpc>
              <a:buFont typeface="Arial" panose="020B0604020202020204" pitchFamily="34" charset="0"/>
              <a:buChar char="•"/>
            </a:pPr>
            <a:r>
              <a:rPr lang="en-US"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Share offer 2 raised over £60k </a:t>
            </a:r>
          </a:p>
          <a:p>
            <a:pPr marL="285750" indent="-285750">
              <a:lnSpc>
                <a:spcPct val="150000"/>
              </a:lnSpc>
              <a:buFont typeface="Arial" panose="020B0604020202020204" pitchFamily="34" charset="0"/>
              <a:buChar char="•"/>
            </a:pPr>
            <a:r>
              <a:rPr lang="en-US"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Enabling, free of charge, solar PV array installations ranging between 4 – 20 kW</a:t>
            </a:r>
            <a:endParaRPr lang="en-GB"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GB"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1</a:t>
            </a:r>
            <a:r>
              <a:rPr lang="en-GB" sz="2400" b="1" baseline="30000"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st</a:t>
            </a:r>
            <a:r>
              <a:rPr lang="en-GB"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 phase  - 13 installations totalling 130 kW </a:t>
            </a:r>
          </a:p>
          <a:p>
            <a:pPr marL="742950" lvl="1" indent="-285750">
              <a:lnSpc>
                <a:spcPct val="150000"/>
              </a:lnSpc>
              <a:buFont typeface="Arial" panose="020B0604020202020204" pitchFamily="34" charset="0"/>
              <a:buChar char="•"/>
            </a:pPr>
            <a:r>
              <a:rPr lang="en-GB"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2</a:t>
            </a:r>
            <a:r>
              <a:rPr lang="en-GB" sz="2400" b="1" baseline="30000"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nd</a:t>
            </a:r>
            <a:r>
              <a:rPr lang="en-GB" sz="2400" b="1" dirty="0">
                <a:solidFill>
                  <a:schemeClr val="tx2">
                    <a:lumMod val="50000"/>
                  </a:schemeClr>
                </a:solidFill>
                <a:latin typeface="Verdana" panose="020B0604030504040204" pitchFamily="34" charset="0"/>
                <a:ea typeface="Verdana" panose="020B0604030504040204" pitchFamily="34" charset="0"/>
                <a:cs typeface="Arial" panose="020B0604020202020204" pitchFamily="34" charset="0"/>
              </a:rPr>
              <a:t> phase a further 5 installations totalling 60 kW </a:t>
            </a:r>
          </a:p>
        </p:txBody>
      </p:sp>
      <p:pic>
        <p:nvPicPr>
          <p:cNvPr id="11" name="Picture 10">
            <a:extLst>
              <a:ext uri="{FF2B5EF4-FFF2-40B4-BE49-F238E27FC236}">
                <a16:creationId xmlns:a16="http://schemas.microsoft.com/office/drawing/2014/main" id="{BE0ECB2F-C8D4-4ACA-AF99-5535E5092400}"/>
              </a:ext>
            </a:extLst>
          </p:cNvPr>
          <p:cNvPicPr>
            <a:picLocks noChangeAspect="1"/>
          </p:cNvPicPr>
          <p:nvPr/>
        </p:nvPicPr>
        <p:blipFill>
          <a:blip r:embed="rId5"/>
          <a:stretch>
            <a:fillRect/>
          </a:stretch>
        </p:blipFill>
        <p:spPr>
          <a:xfrm rot="20584535">
            <a:off x="9574802" y="1549745"/>
            <a:ext cx="2029182" cy="2803604"/>
          </a:xfrm>
          <a:prstGeom prst="rect">
            <a:avLst/>
          </a:prstGeom>
        </p:spPr>
      </p:pic>
      <p:pic>
        <p:nvPicPr>
          <p:cNvPr id="9" name="Picture 8">
            <a:extLst>
              <a:ext uri="{FF2B5EF4-FFF2-40B4-BE49-F238E27FC236}">
                <a16:creationId xmlns:a16="http://schemas.microsoft.com/office/drawing/2014/main" id="{914256BE-F415-45D1-A72F-0DCAFF8EA958}"/>
              </a:ext>
            </a:extLst>
          </p:cNvPr>
          <p:cNvPicPr>
            <a:picLocks noChangeAspect="1"/>
          </p:cNvPicPr>
          <p:nvPr/>
        </p:nvPicPr>
        <p:blipFill>
          <a:blip r:embed="rId6"/>
          <a:stretch>
            <a:fillRect/>
          </a:stretch>
        </p:blipFill>
        <p:spPr>
          <a:xfrm>
            <a:off x="9157606" y="3336648"/>
            <a:ext cx="2670279" cy="3200677"/>
          </a:xfrm>
          <a:prstGeom prst="rect">
            <a:avLst/>
          </a:prstGeom>
        </p:spPr>
      </p:pic>
    </p:spTree>
    <p:extLst>
      <p:ext uri="{BB962C8B-B14F-4D97-AF65-F5344CB8AC3E}">
        <p14:creationId xmlns:p14="http://schemas.microsoft.com/office/powerpoint/2010/main" val="37450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TotalTime>
  <Words>2053</Words>
  <Application>Microsoft Office PowerPoint</Application>
  <PresentationFormat>Widescreen</PresentationFormat>
  <Paragraphs>328</Paragraphs>
  <Slides>27</Slides>
  <Notes>15</Notes>
  <HiddenSlides>10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Verdana Pro SemiBold</vt:lpstr>
      <vt:lpstr>Verdana Pro</vt:lpstr>
      <vt:lpstr>Calibri, Calibri_MSFontService, Calibri, Arial_MSFontService, Arial, sans-serif</vt:lpstr>
      <vt:lpstr>Ink Free</vt:lpstr>
      <vt:lpstr>Times New Roman</vt:lpstr>
      <vt:lpstr>Calibri Light</vt:lpstr>
      <vt:lpstr>Verdana Pro Black</vt:lpstr>
      <vt:lpstr>Arial Black</vt:lpstr>
      <vt:lpstr>Verdana</vt:lpstr>
      <vt:lpstr>Calibri</vt:lpstr>
      <vt:lpstr>Arial</vt:lpstr>
      <vt:lpstr>Comic Sans MS</vt:lpstr>
      <vt:lpstr>Office Theme</vt:lpstr>
      <vt:lpstr>‘SAVING AND GENERATING ENERGY –  THE CO-OPERATIVE WAY’</vt:lpstr>
      <vt:lpstr>A community energy benefit society</vt:lpstr>
      <vt:lpstr>What is a Co-Operative?</vt:lpstr>
      <vt:lpstr>BACKGROUND</vt:lpstr>
      <vt:lpstr>PowerPoint Presentation</vt:lpstr>
      <vt:lpstr>Management Team</vt:lpstr>
      <vt:lpstr>PowerPoint Presentation</vt:lpstr>
      <vt:lpstr>NICE Project</vt:lpstr>
      <vt:lpstr>HOW</vt:lpstr>
      <vt:lpstr>NICE Finances</vt:lpstr>
      <vt:lpstr>PowerPoint Presentation</vt:lpstr>
      <vt:lpstr>NICE MEMBERS</vt:lpstr>
      <vt:lpstr>NICE INSTALLATIONS</vt:lpstr>
      <vt:lpstr>PowerPoint Presentation</vt:lpstr>
      <vt:lpstr>Can community energy co-ops make a difference?</vt:lpstr>
      <vt:lpstr>What Now?</vt:lpstr>
      <vt:lpstr>A last thought …..</vt:lpstr>
      <vt:lpstr>PowerPoint Presentation</vt:lpstr>
      <vt:lpstr>CONTENT SLIDE</vt:lpstr>
      <vt:lpstr>SECTION DIVIDER SLIDE</vt:lpstr>
      <vt:lpstr>TWO CONTENT SLIDE</vt:lpstr>
      <vt:lpstr>PICTURE SLIDE</vt:lpstr>
      <vt:lpstr>CHART SLIDE</vt:lpstr>
      <vt:lpstr>PICTURE WITH CAPTION SLIDE</vt:lpstr>
      <vt:lpstr>OVERVIEW SLIDE</vt:lpstr>
      <vt:lpstr>THANK YOU!</vt:lpstr>
      <vt:lpstr>NICE Annual Performance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‘SAVING AND GENERATING ENERGY –  THE CO-OPERATIVE WAY’</dc:title>
  <dc:creator>Karen Arbuckle NICE</dc:creator>
  <cp:lastModifiedBy>Karen Arbuckle NICE</cp:lastModifiedBy>
  <cp:revision>1</cp:revision>
  <dcterms:created xsi:type="dcterms:W3CDTF">2020-10-06T05:22:11Z</dcterms:created>
  <dcterms:modified xsi:type="dcterms:W3CDTF">2020-10-06T05:49:27Z</dcterms:modified>
</cp:coreProperties>
</file>