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3" r:id="rId4"/>
    <p:sldId id="258" r:id="rId5"/>
    <p:sldId id="259" r:id="rId6"/>
    <p:sldId id="260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64" r:id="rId16"/>
    <p:sldId id="261" r:id="rId17"/>
    <p:sldId id="268" r:id="rId18"/>
    <p:sldId id="266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69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7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4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12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8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8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4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3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1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2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3878B-ACC7-6449-A593-0D5329CF0D3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AEA54-6B31-0746-9AE7-3935876B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3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 descr="LW Banner 2019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3704"/>
          <a:stretch>
            <a:fillRect/>
          </a:stretch>
        </p:blipFill>
        <p:spPr>
          <a:xfrm>
            <a:off x="160970" y="1159655"/>
            <a:ext cx="8983030" cy="4940321"/>
          </a:xfrm>
        </p:spPr>
      </p:pic>
    </p:spTree>
    <p:extLst>
      <p:ext uri="{BB962C8B-B14F-4D97-AF65-F5344CB8AC3E}">
        <p14:creationId xmlns:p14="http://schemas.microsoft.com/office/powerpoint/2010/main" val="3954330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Initial Projects</a:t>
            </a:r>
          </a:p>
        </p:txBody>
      </p:sp>
      <p:pic>
        <p:nvPicPr>
          <p:cNvPr id="5" name="Content Placeholder 4" descr="garden &amp; rathbone juli 2012 01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Fortwilliam</a:t>
            </a:r>
            <a:r>
              <a:rPr lang="en-US" sz="2400" dirty="0">
                <a:solidFill>
                  <a:srgbClr val="FFFFFF"/>
                </a:solidFill>
              </a:rPr>
              <a:t> &amp; </a:t>
            </a:r>
            <a:r>
              <a:rPr lang="en-US" sz="2400" dirty="0" err="1">
                <a:solidFill>
                  <a:srgbClr val="FFFFFF"/>
                </a:solidFill>
              </a:rPr>
              <a:t>Macrory</a:t>
            </a:r>
            <a:r>
              <a:rPr lang="en-US" sz="2400" dirty="0">
                <a:solidFill>
                  <a:srgbClr val="FFFFFF"/>
                </a:solidFill>
              </a:rPr>
              <a:t> Presbyterian Church Garden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Duncairn</a:t>
            </a:r>
            <a:r>
              <a:rPr lang="en-US" sz="2400" dirty="0">
                <a:solidFill>
                  <a:srgbClr val="FFFFFF"/>
                </a:solidFill>
              </a:rPr>
              <a:t> Community Garden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Bike Repair &amp; Maintenance Course</a:t>
            </a:r>
          </a:p>
        </p:txBody>
      </p:sp>
    </p:spTree>
    <p:extLst>
      <p:ext uri="{BB962C8B-B14F-4D97-AF65-F5344CB8AC3E}">
        <p14:creationId xmlns:p14="http://schemas.microsoft.com/office/powerpoint/2010/main" val="1761200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Vision</a:t>
            </a:r>
          </a:p>
        </p:txBody>
      </p:sp>
      <p:pic>
        <p:nvPicPr>
          <p:cNvPr id="5" name="Content Placeholder 4" descr="DSC0115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35" b="-2633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The Community Garden was </a:t>
            </a:r>
            <a:r>
              <a:rPr lang="en-US" sz="2400" dirty="0" err="1">
                <a:solidFill>
                  <a:srgbClr val="FFFFFF"/>
                </a:solidFill>
              </a:rPr>
              <a:t>visioned</a:t>
            </a:r>
            <a:r>
              <a:rPr lang="en-US" sz="2400" dirty="0">
                <a:solidFill>
                  <a:srgbClr val="FFFFFF"/>
                </a:solidFill>
              </a:rPr>
              <a:t> as a living metaphor of personal and relational development, creating space for recreation, reflection, relationship building, reparation, and reintegration.</a:t>
            </a:r>
          </a:p>
        </p:txBody>
      </p:sp>
    </p:spTree>
    <p:extLst>
      <p:ext uri="{BB962C8B-B14F-4D97-AF65-F5344CB8AC3E}">
        <p14:creationId xmlns:p14="http://schemas.microsoft.com/office/powerpoint/2010/main" val="951337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Vision</a:t>
            </a:r>
          </a:p>
        </p:txBody>
      </p:sp>
      <p:pic>
        <p:nvPicPr>
          <p:cNvPr id="5" name="Content Placeholder 4" descr="session 1 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Similarly, the Bike Repair Course, in partnership with the local bike shop, (Full Cycle) was a new space for enabling young men the possibility of restoring a sense of dignity and self-worth.</a:t>
            </a:r>
          </a:p>
        </p:txBody>
      </p:sp>
    </p:spTree>
    <p:extLst>
      <p:ext uri="{BB962C8B-B14F-4D97-AF65-F5344CB8AC3E}">
        <p14:creationId xmlns:p14="http://schemas.microsoft.com/office/powerpoint/2010/main" val="2069298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Dilemma</a:t>
            </a:r>
          </a:p>
        </p:txBody>
      </p:sp>
      <p:pic>
        <p:nvPicPr>
          <p:cNvPr id="5" name="Content Placeholder 4" descr="Love Works Coop ii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1" b="464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Continue small grant-funded projects, recruiting new cohorts of participants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OR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Continue to cultivate the growth started by those who have completed the projects and want to commit longer-term.</a:t>
            </a:r>
          </a:p>
        </p:txBody>
      </p:sp>
    </p:spTree>
    <p:extLst>
      <p:ext uri="{BB962C8B-B14F-4D97-AF65-F5344CB8AC3E}">
        <p14:creationId xmlns:p14="http://schemas.microsoft.com/office/powerpoint/2010/main" val="236070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Workers Cooperative Principles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Voluntary Membership</a:t>
            </a:r>
          </a:p>
          <a:p>
            <a:r>
              <a:rPr lang="en-US" dirty="0">
                <a:solidFill>
                  <a:srgbClr val="FFFFFF"/>
                </a:solidFill>
              </a:rPr>
              <a:t>Democratic Member Control</a:t>
            </a:r>
          </a:p>
          <a:p>
            <a:r>
              <a:rPr lang="en-US" dirty="0">
                <a:solidFill>
                  <a:srgbClr val="FFFFFF"/>
                </a:solidFill>
              </a:rPr>
              <a:t>Member Economic Participation</a:t>
            </a:r>
          </a:p>
          <a:p>
            <a:r>
              <a:rPr lang="en-US" dirty="0">
                <a:solidFill>
                  <a:srgbClr val="FFFFFF"/>
                </a:solidFill>
              </a:rPr>
              <a:t>Autonomy &amp; Independence</a:t>
            </a:r>
          </a:p>
          <a:p>
            <a:r>
              <a:rPr lang="en-US" dirty="0">
                <a:solidFill>
                  <a:srgbClr val="FFFFFF"/>
                </a:solidFill>
              </a:rPr>
              <a:t>Education &amp; Training</a:t>
            </a:r>
          </a:p>
          <a:p>
            <a:r>
              <a:rPr lang="en-US" dirty="0">
                <a:solidFill>
                  <a:srgbClr val="FFFFFF"/>
                </a:solidFill>
              </a:rPr>
              <a:t>Cooperation</a:t>
            </a:r>
          </a:p>
          <a:p>
            <a:r>
              <a:rPr lang="en-US" dirty="0">
                <a:solidFill>
                  <a:srgbClr val="FFFFFF"/>
                </a:solidFill>
              </a:rPr>
              <a:t>Concern for the Community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32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Economic Democracy</a:t>
            </a:r>
          </a:p>
        </p:txBody>
      </p:sp>
      <p:pic>
        <p:nvPicPr>
          <p:cNvPr id="4" name="Content Placeholder 3" descr="IMG_07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5530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Economic Democracy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Membership</a:t>
            </a:r>
            <a:r>
              <a:rPr lang="en-US">
                <a:solidFill>
                  <a:srgbClr val="FFFFFF"/>
                </a:solidFill>
                <a:latin typeface="Avenir Book"/>
                <a:cs typeface="Avenir Book"/>
              </a:rPr>
              <a:t>/directorship</a:t>
            </a:r>
          </a:p>
          <a:p>
            <a:r>
              <a:rPr lang="en-US">
                <a:solidFill>
                  <a:srgbClr val="FFFFFF"/>
                </a:solidFill>
                <a:latin typeface="Avenir Book"/>
                <a:cs typeface="Avenir Book"/>
              </a:rPr>
              <a:t>Wage </a:t>
            </a:r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equality</a:t>
            </a:r>
          </a:p>
          <a:p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Member responsibility: “economic member participation”</a:t>
            </a:r>
          </a:p>
          <a:p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Autonomy: agree affordable wages, surplus investments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80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Economic Growth 2016-20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8909848"/>
              </p:ext>
            </p:extLst>
          </p:nvPr>
        </p:nvGraphicFramePr>
        <p:xfrm>
          <a:off x="457200" y="1600200"/>
          <a:ext cx="8229600" cy="367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2016-17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2018-19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2019-20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TURNOVER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20,563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27,250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93,661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176,337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AV.</a:t>
                      </a:r>
                      <a:r>
                        <a:rPr lang="en-US" baseline="0" dirty="0"/>
                        <a:t> WAGE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£1.44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£4.64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£6.72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£8.84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NO. OF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SELF-EMPLOYED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BENEFITS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GRANT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19.80%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19.90%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8.40%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7%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566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Work load management</a:t>
            </a:r>
          </a:p>
          <a:p>
            <a:r>
              <a:rPr lang="en-US" dirty="0">
                <a:solidFill>
                  <a:srgbClr val="FFFFFF"/>
                </a:solidFill>
              </a:rPr>
              <a:t>Team dynamics </a:t>
            </a:r>
          </a:p>
          <a:p>
            <a:r>
              <a:rPr lang="en-US" dirty="0">
                <a:solidFill>
                  <a:srgbClr val="FFFFFF"/>
                </a:solidFill>
              </a:rPr>
              <a:t>Policy &amp; Communication</a:t>
            </a:r>
          </a:p>
          <a:p>
            <a:r>
              <a:rPr lang="en-US" dirty="0">
                <a:solidFill>
                  <a:srgbClr val="FFFFFF"/>
                </a:solidFill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652158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Harnessing the power of team: </a:t>
            </a:r>
            <a:r>
              <a:rPr lang="en-US" i="1" dirty="0">
                <a:solidFill>
                  <a:srgbClr val="FFFFFF"/>
                </a:solidFill>
                <a:latin typeface="Avenir Book"/>
                <a:cs typeface="Avenir Book"/>
              </a:rPr>
              <a:t>Together Everyone Achieves More</a:t>
            </a:r>
          </a:p>
          <a:p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Generating dignity &amp; wellbeing: </a:t>
            </a:r>
            <a:r>
              <a:rPr lang="en-US" i="1" dirty="0">
                <a:solidFill>
                  <a:srgbClr val="FFFFFF"/>
                </a:solidFill>
                <a:latin typeface="Avenir Book"/>
                <a:cs typeface="Avenir Book"/>
              </a:rPr>
              <a:t>Another Day Another Dream</a:t>
            </a:r>
          </a:p>
          <a:p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Sustaining income and relationships: </a:t>
            </a:r>
            <a:r>
              <a:rPr lang="en-US" i="1" dirty="0">
                <a:solidFill>
                  <a:srgbClr val="FFFFFF"/>
                </a:solidFill>
                <a:latin typeface="Avenir Book"/>
                <a:cs typeface="Avenir Book"/>
              </a:rPr>
              <a:t>Work is Family</a:t>
            </a:r>
          </a:p>
        </p:txBody>
      </p:sp>
    </p:spTree>
    <p:extLst>
      <p:ext uri="{BB962C8B-B14F-4D97-AF65-F5344CB8AC3E}">
        <p14:creationId xmlns:p14="http://schemas.microsoft.com/office/powerpoint/2010/main" val="1865838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Our Vision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To generate dignity and wellbeing in people</a:t>
            </a:r>
          </a:p>
        </p:txBody>
      </p:sp>
      <p:pic>
        <p:nvPicPr>
          <p:cNvPr id="3" name="Picture 2" descr="team 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85" y="2951450"/>
            <a:ext cx="5101860" cy="33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68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Our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FFFFFF"/>
                </a:solidFill>
                <a:latin typeface="Avenir Book"/>
                <a:cs typeface="Avenir Book"/>
              </a:rPr>
              <a:t>By creating a Worker-owned Cooperative, we sustain ourselves through operating refurbished bike sales and bike repairs, domestic gardening &amp; landscaping, and an artisan bakery.</a:t>
            </a:r>
          </a:p>
        </p:txBody>
      </p:sp>
    </p:spTree>
    <p:extLst>
      <p:ext uri="{BB962C8B-B14F-4D97-AF65-F5344CB8AC3E}">
        <p14:creationId xmlns:p14="http://schemas.microsoft.com/office/powerpoint/2010/main" val="22681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Operations: Bakery</a:t>
            </a:r>
          </a:p>
        </p:txBody>
      </p:sp>
      <p:pic>
        <p:nvPicPr>
          <p:cNvPr id="4" name="Content Placeholder 3" descr="LF &amp; JN caf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7798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Operations: Bike Repair</a:t>
            </a:r>
          </a:p>
        </p:txBody>
      </p:sp>
      <p:pic>
        <p:nvPicPr>
          <p:cNvPr id="4" name="Content Placeholder 3" descr="HC bike repair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6216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venir Book"/>
                <a:cs typeface="Avenir Book"/>
              </a:rPr>
              <a:t>Operations: Gardening</a:t>
            </a:r>
          </a:p>
        </p:txBody>
      </p:sp>
      <p:pic>
        <p:nvPicPr>
          <p:cNvPr id="4" name="Content Placeholder 3" descr="kelly morris 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0465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Conceptual frameworks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Blessing</a:t>
            </a:r>
          </a:p>
          <a:p>
            <a:pPr marL="514350" indent="-514350" algn="ctr">
              <a:buAutoNum type="arabicParenR"/>
            </a:pPr>
            <a:r>
              <a:rPr lang="en-US" dirty="0">
                <a:solidFill>
                  <a:srgbClr val="FFFFFF"/>
                </a:solidFill>
              </a:rPr>
              <a:t>Faith-based: Blessing &amp; Reconciliation</a:t>
            </a:r>
          </a:p>
          <a:p>
            <a:pPr marL="514350" indent="-514350" algn="ctr">
              <a:buAutoNum type="arabicParenR"/>
            </a:pPr>
            <a:r>
              <a:rPr lang="en-US" dirty="0">
                <a:solidFill>
                  <a:srgbClr val="FFFFFF"/>
                </a:solidFill>
              </a:rPr>
              <a:t>Restorative Justice</a:t>
            </a:r>
          </a:p>
          <a:p>
            <a:pPr marL="514350" indent="-514350" algn="ctr">
              <a:buAutoNum type="arabicParenR"/>
            </a:pPr>
            <a:r>
              <a:rPr lang="en-US">
                <a:solidFill>
                  <a:srgbClr val="FFFFFF"/>
                </a:solidFill>
              </a:rPr>
              <a:t>Cooperative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0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History</a:t>
            </a:r>
          </a:p>
        </p:txBody>
      </p:sp>
      <p:pic>
        <p:nvPicPr>
          <p:cNvPr id="8" name="Content Placeholder 7" descr="300912 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769078" y="2057175"/>
            <a:ext cx="1895873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A seed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A promise to be fulfilled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A potential to be discovered</a:t>
            </a:r>
          </a:p>
          <a:p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0922" y="2657339"/>
            <a:ext cx="24124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A truth to be told</a:t>
            </a:r>
          </a:p>
          <a:p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A wonder to unfold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31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Values</a:t>
            </a:r>
          </a:p>
        </p:txBody>
      </p:sp>
      <p:pic>
        <p:nvPicPr>
          <p:cNvPr id="4" name="Content Placeholder 3" descr="fortwilliam garden nov 12 0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Relationship</a:t>
            </a:r>
          </a:p>
          <a:p>
            <a:r>
              <a:rPr lang="en-US" sz="2400" dirty="0">
                <a:solidFill>
                  <a:srgbClr val="FFFFFF"/>
                </a:solidFill>
              </a:rPr>
              <a:t>Reparation</a:t>
            </a:r>
          </a:p>
          <a:p>
            <a:r>
              <a:rPr lang="en-US" sz="2400" dirty="0">
                <a:solidFill>
                  <a:srgbClr val="FFFFFF"/>
                </a:solidFill>
              </a:rPr>
              <a:t>Reintegration</a:t>
            </a:r>
          </a:p>
          <a:p>
            <a:r>
              <a:rPr lang="en-US" sz="2400" dirty="0">
                <a:solidFill>
                  <a:srgbClr val="FFFFFF"/>
                </a:solidFill>
              </a:rPr>
              <a:t>Root Causes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Voluntariness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Inclusivity</a:t>
            </a:r>
          </a:p>
          <a:p>
            <a:r>
              <a:rPr lang="en-US" sz="2400" dirty="0">
                <a:solidFill>
                  <a:srgbClr val="FFFFFF"/>
                </a:solidFill>
              </a:rPr>
              <a:t>Victims Needs</a:t>
            </a:r>
          </a:p>
          <a:p>
            <a:r>
              <a:rPr lang="en-US" sz="2400" dirty="0">
                <a:solidFill>
                  <a:srgbClr val="FFFFFF"/>
                </a:solidFill>
              </a:rPr>
              <a:t>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739795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349</Words>
  <Application>Microsoft Office PowerPoint</Application>
  <PresentationFormat>On-screen Show (4:3)</PresentationFormat>
  <Paragraphs>109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Avenir Book</vt:lpstr>
      <vt:lpstr>Calibri</vt:lpstr>
      <vt:lpstr>Office Theme</vt:lpstr>
      <vt:lpstr>PowerPoint Presentation</vt:lpstr>
      <vt:lpstr>Our Vision</vt:lpstr>
      <vt:lpstr>Our Mission</vt:lpstr>
      <vt:lpstr>Operations: Bakery</vt:lpstr>
      <vt:lpstr>Operations: Bike Repair</vt:lpstr>
      <vt:lpstr>Operations: Gardening</vt:lpstr>
      <vt:lpstr>Conceptual frameworks</vt:lpstr>
      <vt:lpstr>History</vt:lpstr>
      <vt:lpstr>Values</vt:lpstr>
      <vt:lpstr>Initial Projects</vt:lpstr>
      <vt:lpstr>Vision</vt:lpstr>
      <vt:lpstr>Vision</vt:lpstr>
      <vt:lpstr>Dilemma</vt:lpstr>
      <vt:lpstr>Workers Cooperative Principles</vt:lpstr>
      <vt:lpstr>Economic Democracy</vt:lpstr>
      <vt:lpstr>Economic Democracy</vt:lpstr>
      <vt:lpstr>Economic Growth 2016-20</vt:lpstr>
      <vt:lpstr>Challenges</vt:lpstr>
      <vt:lpstr>Strengths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Higginson</dc:creator>
  <cp:lastModifiedBy>tiziana ohara</cp:lastModifiedBy>
  <cp:revision>22</cp:revision>
  <dcterms:created xsi:type="dcterms:W3CDTF">2019-03-19T20:15:57Z</dcterms:created>
  <dcterms:modified xsi:type="dcterms:W3CDTF">2020-10-05T16:48:58Z</dcterms:modified>
</cp:coreProperties>
</file>