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60" r:id="rId2"/>
    <p:sldId id="321" r:id="rId3"/>
    <p:sldId id="325" r:id="rId4"/>
    <p:sldId id="349" r:id="rId5"/>
    <p:sldId id="322" r:id="rId6"/>
    <p:sldId id="327" r:id="rId7"/>
    <p:sldId id="329" r:id="rId8"/>
    <p:sldId id="345" r:id="rId9"/>
    <p:sldId id="340" r:id="rId10"/>
    <p:sldId id="331" r:id="rId11"/>
    <p:sldId id="348" r:id="rId12"/>
    <p:sldId id="347" r:id="rId13"/>
    <p:sldId id="334" r:id="rId14"/>
    <p:sldId id="353" r:id="rId15"/>
    <p:sldId id="350" r:id="rId16"/>
    <p:sldId id="351" r:id="rId17"/>
    <p:sldId id="352" r:id="rId18"/>
    <p:sldId id="326" r:id="rId19"/>
    <p:sldId id="324" r:id="rId20"/>
    <p:sldId id="342" r:id="rId21"/>
    <p:sldId id="343" r:id="rId2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68" d="100"/>
          <a:sy n="68" d="100"/>
        </p:scale>
        <p:origin x="7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4asbs2008\data\Drumlin%20Wind\Turbines\Drumlin%20I%20&amp;%20II%20Monthly%20Production%20Reports%20MAST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e4asbs2008\data\Drumlin%20Wind\Turbines\Drumlin%20I%20&amp;%20II%20Monthly%20Production%20Reports%20MASTE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555136"/>
        <c:axId val="132557056"/>
      </c:barChart>
      <c:catAx>
        <c:axId val="1325551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009A46"/>
          </a:solidFill>
        </c:spPr>
        <c:txPr>
          <a:bodyPr/>
          <a:lstStyle/>
          <a:p>
            <a:pPr>
              <a:defRPr lang="en-US"/>
            </a:pPr>
            <a:endParaRPr lang="en-US"/>
          </a:p>
        </c:txPr>
        <c:crossAx val="132557056"/>
        <c:crosses val="autoZero"/>
        <c:auto val="1"/>
        <c:lblAlgn val="ctr"/>
        <c:lblOffset val="100"/>
        <c:noMultiLvlLbl val="0"/>
      </c:catAx>
      <c:valAx>
        <c:axId val="1325570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MWH</a:t>
                </a:r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3255513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>
              <a:defRPr lang="en-US"/>
            </a:pPr>
            <a:endParaRPr lang="en-U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US"/>
              <a:t>Production Apr 2017 - Mar 2018</a:t>
            </a:r>
          </a:p>
        </c:rich>
      </c:tx>
      <c:layout>
        <c:manualLayout>
          <c:xMode val="edge"/>
          <c:yMode val="edge"/>
          <c:x val="0.33753861943068625"/>
          <c:y val="1.9975023356621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11630180288063"/>
          <c:y val="8.5373130584057016E-2"/>
          <c:w val="0.87788369819711964"/>
          <c:h val="0.7541814350376846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868736"/>
        <c:axId val="132886912"/>
      </c:barChart>
      <c:catAx>
        <c:axId val="132868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solidFill>
            <a:srgbClr val="009A46"/>
          </a:solidFill>
        </c:spPr>
        <c:txPr>
          <a:bodyPr/>
          <a:lstStyle/>
          <a:p>
            <a:pPr>
              <a:defRPr lang="en-US"/>
            </a:pPr>
            <a:endParaRPr lang="en-US"/>
          </a:p>
        </c:txPr>
        <c:crossAx val="132886912"/>
        <c:crosses val="autoZero"/>
        <c:auto val="1"/>
        <c:lblAlgn val="ctr"/>
        <c:lblOffset val="100"/>
        <c:noMultiLvlLbl val="0"/>
      </c:catAx>
      <c:valAx>
        <c:axId val="1328869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 dirty="0"/>
                  <a:t>MWH</a:t>
                </a:r>
              </a:p>
            </c:rich>
          </c:tx>
          <c:layout>
            <c:manualLayout>
              <c:xMode val="edge"/>
              <c:yMode val="edge"/>
              <c:x val="3.2345855373542294E-2"/>
              <c:y val="0.40023151022435416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3286873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>
              <a:defRPr lang="en-US"/>
            </a:pPr>
            <a:endParaRPr lang="en-U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715489562429"/>
          <c:y val="6.2270378375299341E-2"/>
          <c:w val="0.78228451043757263"/>
          <c:h val="0.7184515841848386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440256"/>
        <c:axId val="133441792"/>
      </c:barChart>
      <c:catAx>
        <c:axId val="133440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solidFill>
            <a:srgbClr val="009A46"/>
          </a:solidFill>
        </c:spPr>
        <c:txPr>
          <a:bodyPr/>
          <a:lstStyle/>
          <a:p>
            <a:pPr>
              <a:defRPr lang="en-US"/>
            </a:pPr>
            <a:endParaRPr lang="en-US"/>
          </a:p>
        </c:txPr>
        <c:crossAx val="133441792"/>
        <c:crosses val="autoZero"/>
        <c:auto val="1"/>
        <c:lblAlgn val="ctr"/>
        <c:lblOffset val="100"/>
        <c:noMultiLvlLbl val="0"/>
      </c:catAx>
      <c:valAx>
        <c:axId val="133441792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MWH</a:t>
                </a:r>
              </a:p>
            </c:rich>
          </c:tx>
          <c:layout>
            <c:manualLayout>
              <c:xMode val="edge"/>
              <c:yMode val="edge"/>
              <c:x val="6.9444452038982071E-2"/>
              <c:y val="0.3880221765835789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crossAx val="1334402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 sz="1400"/>
            </a:pPr>
            <a:endParaRPr lang="en-U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US"/>
              <a:t>Production Apr 2017 - Mar 2018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105141451519669"/>
          <c:y val="0.10926958831341314"/>
          <c:w val="0.78111424229216697"/>
          <c:h val="0.7236787234265055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449984"/>
        <c:axId val="134041600"/>
      </c:barChart>
      <c:catAx>
        <c:axId val="133449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solidFill>
            <a:srgbClr val="009A46"/>
          </a:solidFill>
        </c:spPr>
        <c:txPr>
          <a:bodyPr/>
          <a:lstStyle/>
          <a:p>
            <a:pPr>
              <a:defRPr lang="en-US"/>
            </a:pPr>
            <a:endParaRPr lang="en-US"/>
          </a:p>
        </c:txPr>
        <c:crossAx val="134041600"/>
        <c:crosses val="autoZero"/>
        <c:auto val="1"/>
        <c:lblAlgn val="ctr"/>
        <c:lblOffset val="100"/>
        <c:noMultiLvlLbl val="0"/>
      </c:catAx>
      <c:valAx>
        <c:axId val="1340416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MWH</a:t>
                </a:r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334499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>
              <a:defRPr lang="en-US"/>
            </a:pPr>
            <a:endParaRPr lang="en-U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68495624861654"/>
          <c:y val="0.12420599751203279"/>
          <c:w val="0.78748619091171546"/>
          <c:h val="0.690660118769933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 Graphs AGM'!$A$2</c:f>
              <c:strCache>
                <c:ptCount val="1"/>
                <c:pt idx="0">
                  <c:v>Annual Budget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 Graphs AGM'!$B$1:$G$1</c:f>
              <c:strCache>
                <c:ptCount val="6"/>
                <c:pt idx="0">
                  <c:v>Aghafad</c:v>
                </c:pt>
                <c:pt idx="1">
                  <c:v>Cavanoneill</c:v>
                </c:pt>
                <c:pt idx="2">
                  <c:v>Ballyboley</c:v>
                </c:pt>
                <c:pt idx="3">
                  <c:v>Parkgate</c:v>
                </c:pt>
                <c:pt idx="4">
                  <c:v>Cavanakill</c:v>
                </c:pt>
                <c:pt idx="5">
                  <c:v>Ballyrobert</c:v>
                </c:pt>
              </c:strCache>
            </c:strRef>
          </c:cat>
          <c:val>
            <c:numRef>
              <c:f>' Graphs AGM'!$B$2:$G$2</c:f>
              <c:numCache>
                <c:formatCode>#,##0</c:formatCode>
                <c:ptCount val="6"/>
                <c:pt idx="0">
                  <c:v>477.41999999999956</c:v>
                </c:pt>
                <c:pt idx="1">
                  <c:v>458</c:v>
                </c:pt>
                <c:pt idx="2">
                  <c:v>477.41999999999956</c:v>
                </c:pt>
                <c:pt idx="3">
                  <c:v>315.36</c:v>
                </c:pt>
                <c:pt idx="4">
                  <c:v>482.00000000000006</c:v>
                </c:pt>
                <c:pt idx="5">
                  <c:v>363.54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BB-45AA-94A3-3DE746F6E909}"/>
            </c:ext>
          </c:extLst>
        </c:ser>
        <c:ser>
          <c:idx val="1"/>
          <c:order val="1"/>
          <c:tx>
            <c:strRef>
              <c:f>' Graphs AGM'!$A$3</c:f>
              <c:strCache>
                <c:ptCount val="1"/>
                <c:pt idx="0">
                  <c:v>Actual 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9A46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9A46"/>
                </a:solidFill>
              </a:ln>
              <a:effectLst>
                <a:outerShdw blurRad="50800" dist="50800" dir="5400000" algn="ctr" rotWithShape="0">
                  <a:srgbClr val="009A46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9BB-45AA-94A3-3DE746F6E909}"/>
              </c:ext>
            </c:extLst>
          </c:dPt>
          <c:cat>
            <c:strRef>
              <c:f>' Graphs AGM'!$B$1:$G$1</c:f>
              <c:strCache>
                <c:ptCount val="6"/>
                <c:pt idx="0">
                  <c:v>Aghafad</c:v>
                </c:pt>
                <c:pt idx="1">
                  <c:v>Cavanoneill</c:v>
                </c:pt>
                <c:pt idx="2">
                  <c:v>Ballyboley</c:v>
                </c:pt>
                <c:pt idx="3">
                  <c:v>Parkgate</c:v>
                </c:pt>
                <c:pt idx="4">
                  <c:v>Cavanakill</c:v>
                </c:pt>
                <c:pt idx="5">
                  <c:v>Ballyrobert</c:v>
                </c:pt>
              </c:strCache>
            </c:strRef>
          </c:cat>
          <c:val>
            <c:numRef>
              <c:f>' Graphs AGM'!$B$3:$G$3</c:f>
              <c:numCache>
                <c:formatCode>#,##0</c:formatCode>
                <c:ptCount val="6"/>
                <c:pt idx="0">
                  <c:v>484.23329999999936</c:v>
                </c:pt>
                <c:pt idx="1">
                  <c:v>471.14224000000075</c:v>
                </c:pt>
                <c:pt idx="2">
                  <c:v>524.25238000000002</c:v>
                </c:pt>
                <c:pt idx="3">
                  <c:v>334.15499999999997</c:v>
                </c:pt>
                <c:pt idx="4">
                  <c:v>479.84359600000005</c:v>
                </c:pt>
                <c:pt idx="5">
                  <c:v>393.66218399999997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BB-45AA-94A3-3DE746F6E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499712"/>
        <c:axId val="132505600"/>
      </c:barChart>
      <c:catAx>
        <c:axId val="132499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solidFill>
            <a:srgbClr val="009A46"/>
          </a:solidFill>
        </c:spPr>
        <c:txPr>
          <a:bodyPr/>
          <a:lstStyle/>
          <a:p>
            <a:pPr>
              <a:defRPr lang="en-US"/>
            </a:pPr>
            <a:endParaRPr lang="en-US"/>
          </a:p>
        </c:txPr>
        <c:crossAx val="132505600"/>
        <c:crosses val="autoZero"/>
        <c:auto val="1"/>
        <c:lblAlgn val="ctr"/>
        <c:lblOffset val="100"/>
        <c:noMultiLvlLbl val="0"/>
      </c:catAx>
      <c:valAx>
        <c:axId val="1325056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MWH</a:t>
                </a:r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32499712"/>
        <c:crosses val="autoZero"/>
        <c:crossBetween val="between"/>
        <c:majorUnit val="50"/>
        <c:minorUnit val="1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102912"/>
        <c:axId val="142104448"/>
      </c:barChart>
      <c:catAx>
        <c:axId val="1421029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009A46"/>
          </a:solidFill>
        </c:spPr>
        <c:txPr>
          <a:bodyPr/>
          <a:lstStyle/>
          <a:p>
            <a:pPr>
              <a:defRPr lang="en-US"/>
            </a:pPr>
            <a:endParaRPr lang="en-US"/>
          </a:p>
        </c:txPr>
        <c:crossAx val="142104448"/>
        <c:crosses val="autoZero"/>
        <c:auto val="1"/>
        <c:lblAlgn val="ctr"/>
        <c:lblOffset val="100"/>
        <c:noMultiLvlLbl val="0"/>
      </c:catAx>
      <c:valAx>
        <c:axId val="1421044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MWH</a:t>
                </a:r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421029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>
              <a:defRPr lang="en-US"/>
            </a:pPr>
            <a:endParaRPr lang="en-U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1630180288063"/>
          <c:y val="8.5373130584057016E-2"/>
          <c:w val="0.87788369819711964"/>
          <c:h val="0.75418143503768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Graphs!$A$2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Graphs!$B$1:$G$1</c:f>
              <c:strCache>
                <c:ptCount val="6"/>
                <c:pt idx="0">
                  <c:v>Cavanoneill</c:v>
                </c:pt>
                <c:pt idx="1">
                  <c:v>Aghafad</c:v>
                </c:pt>
                <c:pt idx="2">
                  <c:v>Ballyboley</c:v>
                </c:pt>
                <c:pt idx="3">
                  <c:v>Parkgate</c:v>
                </c:pt>
                <c:pt idx="4">
                  <c:v>Cavanakill</c:v>
                </c:pt>
                <c:pt idx="5">
                  <c:v>Ballyrobert</c:v>
                </c:pt>
              </c:strCache>
            </c:strRef>
          </c:cat>
          <c:val>
            <c:numRef>
              <c:f>Graphs!$B$2:$G$2</c:f>
              <c:numCache>
                <c:formatCode>#,##0</c:formatCode>
                <c:ptCount val="6"/>
                <c:pt idx="0">
                  <c:v>458</c:v>
                </c:pt>
                <c:pt idx="1">
                  <c:v>477.4199999999995</c:v>
                </c:pt>
                <c:pt idx="2">
                  <c:v>477.4199999999995</c:v>
                </c:pt>
                <c:pt idx="3">
                  <c:v>315.36</c:v>
                </c:pt>
                <c:pt idx="4">
                  <c:v>521</c:v>
                </c:pt>
                <c:pt idx="5">
                  <c:v>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6-4C2B-A9A0-A177E1F612DB}"/>
            </c:ext>
          </c:extLst>
        </c:ser>
        <c:ser>
          <c:idx val="1"/>
          <c:order val="1"/>
          <c:tx>
            <c:strRef>
              <c:f>Graphs!$A$3</c:f>
              <c:strCache>
                <c:ptCount val="1"/>
                <c:pt idx="0">
                  <c:v>Actual </c:v>
                </c:pt>
              </c:strCache>
            </c:strRef>
          </c:tx>
          <c:spPr>
            <a:solidFill>
              <a:srgbClr val="009A46"/>
            </a:solidFill>
            <a:ln>
              <a:solidFill>
                <a:srgbClr val="009A46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9A46"/>
              </a:solidFill>
              <a:ln>
                <a:solidFill>
                  <a:srgbClr val="009A46"/>
                </a:solidFill>
              </a:ln>
              <a:effectLst>
                <a:outerShdw blurRad="50800" dist="50800" dir="5400000" algn="ctr" rotWithShape="0">
                  <a:srgbClr val="009A46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ED6-4C2B-A9A0-A177E1F612DB}"/>
              </c:ext>
            </c:extLst>
          </c:dPt>
          <c:cat>
            <c:strRef>
              <c:f>Graphs!$B$1:$G$1</c:f>
              <c:strCache>
                <c:ptCount val="6"/>
                <c:pt idx="0">
                  <c:v>Cavanoneill</c:v>
                </c:pt>
                <c:pt idx="1">
                  <c:v>Aghafad</c:v>
                </c:pt>
                <c:pt idx="2">
                  <c:v>Ballyboley</c:v>
                </c:pt>
                <c:pt idx="3">
                  <c:v>Parkgate</c:v>
                </c:pt>
                <c:pt idx="4">
                  <c:v>Cavanakill</c:v>
                </c:pt>
                <c:pt idx="5">
                  <c:v>Ballyrobert</c:v>
                </c:pt>
              </c:strCache>
            </c:strRef>
          </c:cat>
          <c:val>
            <c:numRef>
              <c:f>Graphs!$B$3:$G$3</c:f>
              <c:numCache>
                <c:formatCode>#,##0</c:formatCode>
                <c:ptCount val="6"/>
                <c:pt idx="0">
                  <c:v>411.10124000000002</c:v>
                </c:pt>
                <c:pt idx="1">
                  <c:v>413.74662999999993</c:v>
                </c:pt>
                <c:pt idx="2">
                  <c:v>414.63420000000002</c:v>
                </c:pt>
                <c:pt idx="3">
                  <c:v>275.07864000000001</c:v>
                </c:pt>
                <c:pt idx="4">
                  <c:v>463.52526</c:v>
                </c:pt>
                <c:pt idx="5">
                  <c:v>347.84638000000001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D6-4C2B-A9A0-A177E1F61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123008"/>
        <c:axId val="142124544"/>
      </c:barChart>
      <c:catAx>
        <c:axId val="142123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solidFill>
            <a:srgbClr val="009A46"/>
          </a:solidFill>
        </c:spPr>
        <c:txPr>
          <a:bodyPr/>
          <a:lstStyle/>
          <a:p>
            <a:pPr>
              <a:defRPr lang="en-US"/>
            </a:pPr>
            <a:endParaRPr lang="en-US"/>
          </a:p>
        </c:txPr>
        <c:crossAx val="142124544"/>
        <c:crosses val="autoZero"/>
        <c:auto val="1"/>
        <c:lblAlgn val="ctr"/>
        <c:lblOffset val="100"/>
        <c:noMultiLvlLbl val="0"/>
      </c:catAx>
      <c:valAx>
        <c:axId val="1421245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MWH</a:t>
                </a:r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421230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6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EFC5E5D-948D-423D-BD2C-102289F789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C5E5D-948D-423D-BD2C-102289F789EC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6 w 21600"/>
                <a:gd name="T1" fmla="*/ 0 h 21231"/>
                <a:gd name="T2" fmla="*/ 32 w 21600"/>
                <a:gd name="T3" fmla="*/ 13 h 21231"/>
                <a:gd name="T4" fmla="*/ 0 w 21600"/>
                <a:gd name="T5" fmla="*/ 13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7EE34-E830-40D9-B58F-6D3D958C8E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79904-4E24-47B7-A446-DF515D657D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5A945-5A7A-4E15-8132-3B72D1BB4F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778EB-7E35-4F92-9754-74E90A8883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BBA76-EDCB-4F85-BC9F-B8EC3C38E4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25C10-1AAC-4783-9028-F5ECC3BF08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80BC6-5794-408F-A731-20D93CF4DF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6107C-C4A0-4CCD-B4EB-88983F3AD3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18C0A-923B-43A9-A94B-4F9C2AC630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A21D1-D103-4ACA-907F-F7EAF6BDC1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EB9A0-3D85-4615-A7B3-A7FF0B271C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67361-461D-4963-97A2-F5D7571F758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5DF7F-B7EE-43D2-8790-0020860C05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78 w 21600"/>
                <a:gd name="T3" fmla="*/ 34 h 21600"/>
                <a:gd name="T4" fmla="*/ 0 w 21600"/>
                <a:gd name="T5" fmla="*/ 3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C334338-FF5B-4918-8B06-A1D2420E4C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9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4000" r:id="rId13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772400" cy="1143008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Drumlin Wind Energy Co-op</a:t>
            </a:r>
          </a:p>
        </p:txBody>
      </p:sp>
      <p:pic>
        <p:nvPicPr>
          <p:cNvPr id="4099" name="Picture 2" descr="Drumlin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2285992"/>
            <a:ext cx="350871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34" y="4786322"/>
            <a:ext cx="8143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Community Owned Renewable Energy Co-op</a:t>
            </a:r>
          </a:p>
          <a:p>
            <a:pPr algn="ctr"/>
            <a:r>
              <a:rPr lang="en-GB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www.drumlin.coop</a:t>
            </a:r>
          </a:p>
          <a:p>
            <a:pPr algn="ctr"/>
            <a:r>
              <a:rPr lang="en-GB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Anne Ford, Chair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2012 to Fully Operational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332038"/>
            <a:ext cx="4038600" cy="4525962"/>
          </a:xfrm>
        </p:spPr>
        <p:txBody>
          <a:bodyPr/>
          <a:lstStyle/>
          <a:p>
            <a:pPr eaLnBrk="1" hangingPunct="1"/>
            <a:r>
              <a:rPr lang="en-GB" sz="2800" dirty="0"/>
              <a:t>Share Offer with help of Energy for All</a:t>
            </a:r>
          </a:p>
          <a:p>
            <a:pPr eaLnBrk="1" hangingPunct="1"/>
            <a:r>
              <a:rPr lang="en-GB" sz="2800" dirty="0"/>
              <a:t>Raised £2.7 million</a:t>
            </a:r>
          </a:p>
          <a:p>
            <a:pPr eaLnBrk="1" hangingPunct="1"/>
            <a:r>
              <a:rPr lang="en-GB" sz="2800" dirty="0"/>
              <a:t>4 turbines built</a:t>
            </a:r>
          </a:p>
          <a:p>
            <a:pPr eaLnBrk="1" hangingPunct="1"/>
            <a:r>
              <a:rPr lang="en-GB" sz="2800" dirty="0"/>
              <a:t>First at Cavanoneill, Pomeroy, Co Tyrone</a:t>
            </a:r>
          </a:p>
          <a:p>
            <a:pPr eaLnBrk="1" hangingPunct="1"/>
            <a:r>
              <a:rPr lang="en-GB" sz="2800" dirty="0"/>
              <a:t>Operational January 2014</a:t>
            </a:r>
          </a:p>
          <a:p>
            <a:pPr eaLnBrk="1" hangingPunct="1"/>
            <a:endParaRPr lang="en-GB" sz="2800" dirty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332038"/>
            <a:ext cx="4038600" cy="4525962"/>
          </a:xfrm>
        </p:spPr>
        <p:txBody>
          <a:bodyPr/>
          <a:lstStyle/>
          <a:p>
            <a:pPr eaLnBrk="1" hangingPunct="1"/>
            <a:r>
              <a:rPr lang="en-GB" sz="2800" dirty="0"/>
              <a:t>Second Share Offer</a:t>
            </a:r>
          </a:p>
          <a:p>
            <a:pPr eaLnBrk="1" hangingPunct="1"/>
            <a:r>
              <a:rPr lang="en-GB" sz="2800" dirty="0"/>
              <a:t>Raised £1.2 million</a:t>
            </a:r>
          </a:p>
          <a:p>
            <a:pPr eaLnBrk="1" hangingPunct="1"/>
            <a:r>
              <a:rPr lang="en-GB" sz="2800" dirty="0"/>
              <a:t>Two turbines built</a:t>
            </a:r>
          </a:p>
          <a:p>
            <a:pPr eaLnBrk="1" hangingPunct="1"/>
            <a:r>
              <a:rPr lang="en-GB" sz="2800" dirty="0"/>
              <a:t>Last one at Ballyrobert, Co Antrim</a:t>
            </a:r>
          </a:p>
          <a:p>
            <a:pPr eaLnBrk="1" hangingPunct="1"/>
            <a:r>
              <a:rPr lang="en-GB" sz="2800" dirty="0"/>
              <a:t>Operational September 2015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539750" y="1628775"/>
            <a:ext cx="698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800" b="1"/>
              <a:t>Drumlin 1			    Drumlin 2</a:t>
            </a: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642918"/>
            <a:ext cx="792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Five Years 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5984" y="1500174"/>
            <a:ext cx="557216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800" dirty="0"/>
              <a:t> Monitoring operations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800" dirty="0"/>
              <a:t> Maintenance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800" dirty="0"/>
              <a:t> Administration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800" dirty="0"/>
              <a:t> Policies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800" dirty="0"/>
              <a:t> Community Fund Development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800" dirty="0"/>
              <a:t> Performance improvement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800" dirty="0"/>
              <a:t> Future Strategies </a:t>
            </a:r>
          </a:p>
          <a:p>
            <a:endParaRPr lang="en-GB" dirty="0"/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6632"/>
            <a:ext cx="7561262" cy="64854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Annual Output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542455279"/>
              </p:ext>
            </p:extLst>
          </p:nvPr>
        </p:nvGraphicFramePr>
        <p:xfrm>
          <a:off x="0" y="836712"/>
          <a:ext cx="9143999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4551170"/>
              </p:ext>
            </p:extLst>
          </p:nvPr>
        </p:nvGraphicFramePr>
        <p:xfrm>
          <a:off x="179512" y="692696"/>
          <a:ext cx="8964487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532280"/>
              </p:ext>
            </p:extLst>
          </p:nvPr>
        </p:nvGraphicFramePr>
        <p:xfrm>
          <a:off x="-540568" y="909190"/>
          <a:ext cx="9684567" cy="5688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A7F0611-0B51-4C9A-93C6-CD7E04D565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748852"/>
              </p:ext>
            </p:extLst>
          </p:nvPr>
        </p:nvGraphicFramePr>
        <p:xfrm>
          <a:off x="-108520" y="1038224"/>
          <a:ext cx="9684567" cy="5127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D87F198-6F83-421F-8592-6345C31D74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286920"/>
              </p:ext>
            </p:extLst>
          </p:nvPr>
        </p:nvGraphicFramePr>
        <p:xfrm>
          <a:off x="-468560" y="765175"/>
          <a:ext cx="9793089" cy="6048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7938"/>
            <a:ext cx="7561262" cy="757237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Annual Output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542455279"/>
              </p:ext>
            </p:extLst>
          </p:nvPr>
        </p:nvGraphicFramePr>
        <p:xfrm>
          <a:off x="0" y="836712"/>
          <a:ext cx="9143999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927680"/>
              </p:ext>
            </p:extLst>
          </p:nvPr>
        </p:nvGraphicFramePr>
        <p:xfrm>
          <a:off x="179512" y="692696"/>
          <a:ext cx="8964487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monitoring ch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87" y="571480"/>
            <a:ext cx="8430278" cy="5500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62" y="6000768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BREESI educational programme in Primary Schools</a:t>
            </a:r>
          </a:p>
          <a:p>
            <a:r>
              <a:rPr lang="en-GB" dirty="0"/>
              <a:t>Forest Schools funding</a:t>
            </a:r>
          </a:p>
          <a:p>
            <a:r>
              <a:rPr lang="en-GB" dirty="0"/>
              <a:t>Turbine Visits and Talks</a:t>
            </a:r>
          </a:p>
          <a:p>
            <a:r>
              <a:rPr lang="en-GB" dirty="0"/>
              <a:t>Educational Resources</a:t>
            </a:r>
          </a:p>
          <a:p>
            <a:r>
              <a:rPr lang="en-GB" dirty="0"/>
              <a:t>Energy initiatives</a:t>
            </a:r>
          </a:p>
          <a:p>
            <a:r>
              <a:rPr lang="en-GB" dirty="0"/>
              <a:t>Support for other Co-ops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 descr="coop c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09381" y="-285776"/>
            <a:ext cx="10705745" cy="714377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 Inspiron 15\Documents\Drumlin\Drumlin Pics\Fairview model 1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682"/>
            <a:ext cx="9144000" cy="704988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142976" y="1071546"/>
            <a:ext cx="4929222" cy="48577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Challenges –</a:t>
            </a:r>
          </a:p>
          <a:p>
            <a:pPr marL="342900" lvl="0" indent="-342900">
              <a:spcBef>
                <a:spcPct val="20000"/>
              </a:spcBef>
              <a:buClr>
                <a:schemeClr val="accent2"/>
              </a:buClr>
              <a:buSzPct val="80000"/>
            </a:pPr>
            <a:endParaRPr lang="en-GB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lvl="0" indent="-342900"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GB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Wind Resource </a:t>
            </a:r>
          </a:p>
          <a:p>
            <a:pPr marL="342900" lvl="0" indent="-342900"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Fluctuating Electricity Prices</a:t>
            </a:r>
          </a:p>
          <a:p>
            <a:pPr marL="342900" lvl="0" indent="-342900"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GB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Power Purchase Agreements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GB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ROC Values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Grid Quality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Brexit ............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2132" y="1714488"/>
            <a:ext cx="29289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C00000"/>
                </a:solidFill>
              </a:rPr>
              <a:t>£ € £ </a:t>
            </a:r>
          </a:p>
          <a:p>
            <a:r>
              <a:rPr lang="en-GB" sz="6000" b="1" dirty="0">
                <a:solidFill>
                  <a:srgbClr val="C00000"/>
                </a:solidFill>
              </a:rPr>
              <a:t>€ £ €</a:t>
            </a:r>
          </a:p>
        </p:txBody>
      </p:sp>
      <p:sp>
        <p:nvSpPr>
          <p:cNvPr id="15362" name="AutoShape 2" descr="Image result for european flag stars"/>
          <p:cNvSpPr>
            <a:spLocks noChangeAspect="1" noChangeArrowheads="1"/>
          </p:cNvSpPr>
          <p:nvPr/>
        </p:nvSpPr>
        <p:spPr bwMode="auto">
          <a:xfrm>
            <a:off x="155575" y="-365125"/>
            <a:ext cx="1162050" cy="77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64" name="AutoShape 4" descr="Image result for european flag stars"/>
          <p:cNvSpPr>
            <a:spLocks noChangeAspect="1" noChangeArrowheads="1"/>
          </p:cNvSpPr>
          <p:nvPr/>
        </p:nvSpPr>
        <p:spPr bwMode="auto">
          <a:xfrm>
            <a:off x="155575" y="-365125"/>
            <a:ext cx="1162050" cy="77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366" name="Picture 6" descr="Flag of Europe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214818"/>
            <a:ext cx="2428875" cy="16192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4243390" cy="2786082"/>
          </a:xfrm>
        </p:spPr>
        <p:txBody>
          <a:bodyPr/>
          <a:lstStyle/>
          <a:p>
            <a:pPr algn="l"/>
            <a:r>
              <a:rPr lang="en-GB" sz="2400" dirty="0"/>
              <a:t>Advantages of being a Co-op</a:t>
            </a:r>
            <a:br>
              <a:rPr lang="en-GB" sz="2400" dirty="0"/>
            </a:br>
            <a:r>
              <a:rPr lang="en-GB" sz="2400" dirty="0"/>
              <a:t>	Identity</a:t>
            </a:r>
            <a:br>
              <a:rPr lang="en-GB" sz="2400" dirty="0"/>
            </a:br>
            <a:r>
              <a:rPr lang="en-GB" sz="2400" dirty="0"/>
              <a:t>	Empowerment</a:t>
            </a:r>
            <a:br>
              <a:rPr lang="en-GB" sz="2400" dirty="0"/>
            </a:br>
            <a:r>
              <a:rPr lang="en-GB" sz="2400" dirty="0"/>
              <a:t>	Funding</a:t>
            </a:r>
            <a:br>
              <a:rPr lang="en-GB" sz="2400" dirty="0"/>
            </a:br>
            <a:r>
              <a:rPr lang="en-GB" sz="2400" dirty="0"/>
              <a:t>	Skills base</a:t>
            </a:r>
            <a:br>
              <a:rPr lang="en-GB" sz="2400" dirty="0"/>
            </a:br>
            <a:r>
              <a:rPr lang="en-GB" sz="2400" dirty="0"/>
              <a:t>	Volunteering</a:t>
            </a:r>
            <a:br>
              <a:rPr lang="en-GB" sz="2400" dirty="0"/>
            </a:br>
            <a:r>
              <a:rPr lang="en-GB" sz="2400" dirty="0"/>
              <a:t>	Community Links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0430" y="3357562"/>
            <a:ext cx="52864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Opportunities</a:t>
            </a:r>
          </a:p>
          <a:p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More Initiatives</a:t>
            </a:r>
          </a:p>
          <a:p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Benefit environment</a:t>
            </a:r>
          </a:p>
          <a:p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Benefit community</a:t>
            </a:r>
          </a:p>
          <a:p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Education </a:t>
            </a:r>
          </a:p>
          <a:p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Influence energy policy 	Promotion of Community 	ownership and renewables</a:t>
            </a:r>
          </a:p>
          <a:p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</a:p>
          <a:p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GB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562" y="357166"/>
            <a:ext cx="3957638" cy="571504"/>
          </a:xfrm>
        </p:spPr>
        <p:txBody>
          <a:bodyPr/>
          <a:lstStyle/>
          <a:p>
            <a:r>
              <a:rPr lang="en-GB" sz="3200" dirty="0"/>
              <a:t>Outcomes 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8" y="1071546"/>
            <a:ext cx="3957638" cy="5143536"/>
          </a:xfrm>
        </p:spPr>
        <p:txBody>
          <a:bodyPr/>
          <a:lstStyle/>
          <a:p>
            <a:pPr>
              <a:buNone/>
            </a:pPr>
            <a:r>
              <a:rPr lang="en-GB" sz="2400" dirty="0">
                <a:solidFill>
                  <a:srgbClr val="FFC000"/>
                </a:solidFill>
                <a:latin typeface="+mj-lt"/>
              </a:rPr>
              <a:t>Drumlin Co-op Members</a:t>
            </a:r>
          </a:p>
          <a:p>
            <a:pPr>
              <a:buNone/>
            </a:pPr>
            <a:r>
              <a:rPr lang="en-GB" sz="2400" dirty="0">
                <a:solidFill>
                  <a:srgbClr val="FFC000"/>
                </a:solidFill>
                <a:latin typeface="+mj-lt"/>
              </a:rPr>
              <a:t>	</a:t>
            </a:r>
            <a:r>
              <a:rPr lang="en-GB" sz="2400" dirty="0">
                <a:latin typeface="+mj-lt"/>
              </a:rPr>
              <a:t>interest &amp; SEIS tax relief</a:t>
            </a:r>
          </a:p>
          <a:p>
            <a:pPr>
              <a:buNone/>
            </a:pPr>
            <a:r>
              <a:rPr lang="en-GB" sz="2400" dirty="0">
                <a:solidFill>
                  <a:srgbClr val="FFC000"/>
                </a:solidFill>
                <a:latin typeface="+mj-lt"/>
              </a:rPr>
              <a:t>Turbine Site Owners</a:t>
            </a:r>
          </a:p>
          <a:p>
            <a:pPr>
              <a:buNone/>
            </a:pPr>
            <a:r>
              <a:rPr lang="en-GB" sz="2400" dirty="0">
                <a:solidFill>
                  <a:srgbClr val="FFC000"/>
                </a:solidFill>
                <a:latin typeface="+mj-lt"/>
              </a:rPr>
              <a:t> 	</a:t>
            </a:r>
            <a:r>
              <a:rPr lang="en-GB" sz="2400" dirty="0">
                <a:latin typeface="+mj-lt"/>
              </a:rPr>
              <a:t>% revenue</a:t>
            </a:r>
          </a:p>
          <a:p>
            <a:pPr>
              <a:buNone/>
            </a:pPr>
            <a:r>
              <a:rPr lang="en-GB" sz="2400" dirty="0">
                <a:solidFill>
                  <a:srgbClr val="FFC000"/>
                </a:solidFill>
                <a:latin typeface="+mj-lt"/>
              </a:rPr>
              <a:t>Local Communities</a:t>
            </a:r>
          </a:p>
          <a:p>
            <a:pPr>
              <a:buNone/>
            </a:pPr>
            <a:r>
              <a:rPr lang="en-GB" sz="2400" dirty="0">
                <a:solidFill>
                  <a:srgbClr val="FFC000"/>
                </a:solidFill>
                <a:latin typeface="+mj-lt"/>
              </a:rPr>
              <a:t>	</a:t>
            </a:r>
            <a:r>
              <a:rPr lang="en-GB" sz="2400" dirty="0">
                <a:latin typeface="+mj-lt"/>
              </a:rPr>
              <a:t> Community Fund</a:t>
            </a:r>
          </a:p>
          <a:p>
            <a:pPr>
              <a:buNone/>
            </a:pPr>
            <a:r>
              <a:rPr lang="en-GB" sz="2400" dirty="0">
                <a:solidFill>
                  <a:srgbClr val="FFC000"/>
                </a:solidFill>
                <a:latin typeface="+mj-lt"/>
              </a:rPr>
              <a:t>Environment </a:t>
            </a:r>
          </a:p>
          <a:p>
            <a:pPr>
              <a:buNone/>
            </a:pPr>
            <a:r>
              <a:rPr lang="en-GB" sz="2400" dirty="0">
                <a:solidFill>
                  <a:srgbClr val="FFC000"/>
                </a:solidFill>
                <a:latin typeface="+mj-lt"/>
              </a:rPr>
              <a:t>	</a:t>
            </a:r>
            <a:r>
              <a:rPr lang="en-GB" sz="2400" dirty="0">
                <a:latin typeface="+mj-lt"/>
              </a:rPr>
              <a:t>reduced carbon emissions</a:t>
            </a:r>
          </a:p>
          <a:p>
            <a:pPr>
              <a:buNone/>
            </a:pPr>
            <a:r>
              <a:rPr lang="en-GB" sz="2400" dirty="0">
                <a:solidFill>
                  <a:srgbClr val="FFC000"/>
                </a:solidFill>
                <a:latin typeface="+mj-lt"/>
              </a:rPr>
              <a:t>Economy </a:t>
            </a:r>
          </a:p>
          <a:p>
            <a:pPr>
              <a:buNone/>
            </a:pPr>
            <a:r>
              <a:rPr lang="en-GB" sz="2400" dirty="0">
                <a:solidFill>
                  <a:srgbClr val="FFC000"/>
                </a:solidFill>
                <a:latin typeface="+mj-lt"/>
              </a:rPr>
              <a:t>	</a:t>
            </a:r>
            <a:r>
              <a:rPr lang="en-GB" sz="2400" dirty="0">
                <a:latin typeface="+mj-lt"/>
              </a:rPr>
              <a:t>jobs, farm diversification</a:t>
            </a:r>
          </a:p>
          <a:p>
            <a:pPr>
              <a:buNone/>
            </a:pPr>
            <a:r>
              <a:rPr lang="en-GB" sz="2400" dirty="0">
                <a:latin typeface="+mj-lt"/>
              </a:rPr>
              <a:t>	and meeting targets </a:t>
            </a:r>
          </a:p>
        </p:txBody>
      </p:sp>
      <p:pic>
        <p:nvPicPr>
          <p:cNvPr id="4" name="Picture 3" descr="140424 Ballyboley Construction. Resizedjp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357166"/>
            <a:ext cx="446405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1538" y="857232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  <a:latin typeface="+mj-lt"/>
              </a:rPr>
              <a:t>The Future for Renewables in Northern Ireland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14546" y="2357430"/>
            <a:ext cx="49292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+mj-lt"/>
              </a:rPr>
              <a:t>Energy Policy</a:t>
            </a:r>
          </a:p>
          <a:p>
            <a:r>
              <a:rPr lang="en-GB" sz="3200" dirty="0">
                <a:latin typeface="+mj-lt"/>
              </a:rPr>
              <a:t>Targets</a:t>
            </a:r>
          </a:p>
          <a:p>
            <a:r>
              <a:rPr lang="en-GB" sz="3200" dirty="0">
                <a:latin typeface="+mj-lt"/>
              </a:rPr>
              <a:t>Incentives</a:t>
            </a:r>
          </a:p>
          <a:p>
            <a:r>
              <a:rPr lang="en-GB" sz="3200" dirty="0">
                <a:latin typeface="+mj-lt"/>
              </a:rPr>
              <a:t>Grid </a:t>
            </a:r>
          </a:p>
          <a:p>
            <a:r>
              <a:rPr lang="en-GB" sz="3200" dirty="0">
                <a:latin typeface="+mj-lt"/>
              </a:rPr>
              <a:t>Storage</a:t>
            </a:r>
          </a:p>
          <a:p>
            <a:r>
              <a:rPr lang="en-GB" sz="3200" dirty="0">
                <a:latin typeface="+mj-lt"/>
              </a:rPr>
              <a:t>Initiatives</a:t>
            </a:r>
          </a:p>
          <a:p>
            <a:r>
              <a:rPr lang="en-GB" sz="3200" dirty="0">
                <a:latin typeface="+mj-lt"/>
              </a:rPr>
              <a:t>Community Energy</a:t>
            </a:r>
          </a:p>
          <a:p>
            <a:r>
              <a:rPr lang="en-GB" sz="3200" dirty="0">
                <a:latin typeface="+mj-lt"/>
              </a:rPr>
              <a:t>Social Enterprise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7950" y="2643182"/>
            <a:ext cx="15001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dirty="0">
                <a:solidFill>
                  <a:schemeClr val="tx2"/>
                </a:solidFill>
                <a:latin typeface="+mn-lt"/>
              </a:rPr>
              <a:t>?</a:t>
            </a: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3042" y="1214422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tx2"/>
                </a:solidFill>
                <a:latin typeface="+mj-lt"/>
              </a:rPr>
              <a:t>Thank You</a:t>
            </a:r>
          </a:p>
        </p:txBody>
      </p:sp>
      <p:pic>
        <p:nvPicPr>
          <p:cNvPr id="3" name="Picture 2" descr="Drumlin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4500570"/>
            <a:ext cx="31578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57356" y="2657299"/>
            <a:ext cx="5357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FF00"/>
                </a:solidFill>
                <a:latin typeface="Century Schoolbook" pitchFamily="18" charset="0"/>
              </a:rPr>
              <a:t>Anne Ford</a:t>
            </a:r>
          </a:p>
          <a:p>
            <a:pPr algn="ctr"/>
            <a:r>
              <a:rPr lang="en-GB" dirty="0">
                <a:solidFill>
                  <a:srgbClr val="FFFF00"/>
                </a:solidFill>
                <a:latin typeface="Century Schoolbook" pitchFamily="18" charset="0"/>
              </a:rPr>
              <a:t>Chair, Drumlin Wind Energy Co-op</a:t>
            </a:r>
          </a:p>
          <a:p>
            <a:pPr algn="ctr"/>
            <a:r>
              <a:rPr lang="en-GB" dirty="0">
                <a:solidFill>
                  <a:srgbClr val="FFFF00"/>
                </a:solidFill>
                <a:latin typeface="Century Schoolbook" pitchFamily="18" charset="0"/>
              </a:rPr>
              <a:t>drumlin.coop</a:t>
            </a:r>
          </a:p>
          <a:p>
            <a:pPr algn="ctr"/>
            <a:r>
              <a:rPr lang="en-GB" dirty="0">
                <a:solidFill>
                  <a:srgbClr val="FFFF00"/>
                </a:solidFill>
                <a:latin typeface="Century Schoolbook" pitchFamily="18" charset="0"/>
              </a:rPr>
              <a:t>eanneford@hotmail.co.uk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6900" y="0"/>
            <a:ext cx="3467100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Dell Inspiron 15\Documents\Drumlin\Drumlin Pics\Parkgate open da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24083"/>
            <a:ext cx="2497029" cy="483391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357166"/>
            <a:ext cx="471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Vision and Community Engagement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18" y="3500414"/>
            <a:ext cx="447678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667702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43042" y="5286388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Relationship between wind speed (red) </a:t>
            </a:r>
          </a:p>
          <a:p>
            <a:pPr algn="ctr"/>
            <a:r>
              <a:rPr lang="en-GB" dirty="0"/>
              <a:t>and electricity generation (blue) over 24 hours 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1500174"/>
            <a:ext cx="3386134" cy="4643470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Search</a:t>
            </a:r>
            <a:b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Selection</a:t>
            </a:r>
            <a:b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</a:t>
            </a:r>
            <a:b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 Connection</a:t>
            </a:r>
            <a:b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</a:t>
            </a:r>
            <a:b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Offers</a:t>
            </a:r>
            <a:b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</a:t>
            </a:r>
            <a:b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  <a:b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Administration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9405" y="1531873"/>
            <a:ext cx="3994595" cy="532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28662" y="642918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Challenges Faced  </a:t>
            </a:r>
            <a:b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4000" dirty="0"/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5357818" cy="4114800"/>
          </a:xfrm>
        </p:spPr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285852" y="1928802"/>
            <a:ext cx="557214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NRG Solutions</a:t>
            </a:r>
          </a:p>
          <a:p>
            <a:pPr>
              <a:spcAft>
                <a:spcPts val="1200"/>
              </a:spcAft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Energy4All</a:t>
            </a:r>
          </a:p>
          <a:p>
            <a:pPr>
              <a:spcAft>
                <a:spcPts val="1200"/>
              </a:spcAft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UCIT</a:t>
            </a:r>
          </a:p>
          <a:p>
            <a:pPr>
              <a:spcAft>
                <a:spcPts val="1200"/>
              </a:spcAft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ROCs</a:t>
            </a:r>
          </a:p>
          <a:p>
            <a:pPr>
              <a:spcAft>
                <a:spcPts val="1200"/>
              </a:spcAft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WEP/WTN/RES</a:t>
            </a:r>
          </a:p>
          <a:p>
            <a:pPr>
              <a:spcAft>
                <a:spcPts val="1200"/>
              </a:spcAft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Board of Directors</a:t>
            </a:r>
          </a:p>
          <a:p>
            <a:pPr>
              <a:spcAft>
                <a:spcPts val="1200"/>
              </a:spcAft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Volunteer members</a:t>
            </a:r>
          </a:p>
        </p:txBody>
      </p:sp>
      <p:pic>
        <p:nvPicPr>
          <p:cNvPr id="14338" name="Picture 2" descr="Energy4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978822"/>
            <a:ext cx="3124201" cy="2036222"/>
          </a:xfrm>
          <a:prstGeom prst="rect">
            <a:avLst/>
          </a:prstGeom>
          <a:noFill/>
        </p:spPr>
      </p:pic>
      <p:pic>
        <p:nvPicPr>
          <p:cNvPr id="7" name="Picture 10" descr="Drumlin downloads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57818" y="1956498"/>
            <a:ext cx="3252782" cy="18296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GB" dirty="0"/>
              <a:t>Construction Phase</a:t>
            </a:r>
          </a:p>
        </p:txBody>
      </p:sp>
      <p:pic>
        <p:nvPicPr>
          <p:cNvPr id="6147" name="Picture 9" descr="Drumlin downloads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600200"/>
            <a:ext cx="3886200" cy="2185988"/>
          </a:xfrm>
          <a:noFill/>
        </p:spPr>
      </p:pic>
      <p:pic>
        <p:nvPicPr>
          <p:cNvPr id="6149" name="Picture 11" descr="Drumlin downloads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31813" y="3938588"/>
            <a:ext cx="3889375" cy="2187575"/>
          </a:xfrm>
          <a:noFill/>
        </p:spPr>
      </p:pic>
      <p:pic>
        <p:nvPicPr>
          <p:cNvPr id="6150" name="Picture 12" descr="Drumlin downloads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722813" y="3938588"/>
            <a:ext cx="3889375" cy="2187575"/>
          </a:xfrm>
          <a:noFill/>
        </p:spPr>
      </p:pic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536839"/>
            <a:ext cx="3071834" cy="23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928813"/>
            <a:ext cx="8029575" cy="3659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altLang="en-US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>
              <a:latin typeface="Arial" charset="0"/>
            </a:endParaRPr>
          </a:p>
        </p:txBody>
      </p:sp>
      <p:pic>
        <p:nvPicPr>
          <p:cNvPr id="1026" name="Picture 2" descr="P:\Pictures\Drumlin\Ballyrobert Turbine Erection\Web Close up Turbine Aug 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3714776" cy="6096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6396335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Arial" pitchFamily="34" charset="0"/>
                <a:cs typeface="Arial" pitchFamily="34" charset="0"/>
              </a:rPr>
              <a:t>Ballyrobert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6396335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Arial" pitchFamily="34" charset="0"/>
                <a:cs typeface="Arial" pitchFamily="34" charset="0"/>
              </a:rPr>
              <a:t>Cavanakill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P:\Pictures\Drumlin\Cavanakill\Web Cavanakill Starts Genera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4290"/>
            <a:ext cx="4388958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/>
              <a:t>Total 6 turbines in Northern Ireland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024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433513"/>
            <a:ext cx="6472237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4500562" y="3198813"/>
            <a:ext cx="17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dirty="0"/>
              <a:t>Parkgate x </a:t>
            </a:r>
          </a:p>
        </p:txBody>
      </p:sp>
      <p:sp>
        <p:nvSpPr>
          <p:cNvPr id="10246" name="TextBox 10"/>
          <p:cNvSpPr txBox="1">
            <a:spLocks noChangeArrowheads="1"/>
          </p:cNvSpPr>
          <p:nvPr/>
        </p:nvSpPr>
        <p:spPr bwMode="auto">
          <a:xfrm>
            <a:off x="6018212" y="3484563"/>
            <a:ext cx="18399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dirty="0"/>
              <a:t>x Ballyrobert</a:t>
            </a:r>
          </a:p>
        </p:txBody>
      </p:sp>
      <p:sp>
        <p:nvSpPr>
          <p:cNvPr id="10247" name="TextBox 11"/>
          <p:cNvSpPr txBox="1">
            <a:spLocks noChangeArrowheads="1"/>
          </p:cNvSpPr>
          <p:nvPr/>
        </p:nvSpPr>
        <p:spPr bwMode="auto">
          <a:xfrm>
            <a:off x="6227763" y="3021013"/>
            <a:ext cx="2305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dirty="0"/>
              <a:t>x   Ballyboley</a:t>
            </a:r>
          </a:p>
        </p:txBody>
      </p:sp>
      <p:sp>
        <p:nvSpPr>
          <p:cNvPr id="10248" name="TextBox 12"/>
          <p:cNvSpPr txBox="1">
            <a:spLocks noChangeArrowheads="1"/>
          </p:cNvSpPr>
          <p:nvPr/>
        </p:nvSpPr>
        <p:spPr bwMode="auto">
          <a:xfrm>
            <a:off x="4421188" y="5516563"/>
            <a:ext cx="2374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/>
              <a:t>x Cavanakill</a:t>
            </a:r>
          </a:p>
        </p:txBody>
      </p:sp>
      <p:sp>
        <p:nvSpPr>
          <p:cNvPr id="10249" name="TextBox 13"/>
          <p:cNvSpPr txBox="1">
            <a:spLocks noChangeArrowheads="1"/>
          </p:cNvSpPr>
          <p:nvPr/>
        </p:nvSpPr>
        <p:spPr bwMode="auto">
          <a:xfrm>
            <a:off x="4067174" y="3830638"/>
            <a:ext cx="20764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dirty="0"/>
              <a:t>x Aghafad &amp;</a:t>
            </a:r>
          </a:p>
          <a:p>
            <a:pPr eaLnBrk="1" hangingPunct="1"/>
            <a:r>
              <a:rPr lang="en-GB" dirty="0"/>
              <a:t>x Cavanoneill</a:t>
            </a: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11089</TotalTime>
  <Words>383</Words>
  <Application>Microsoft Office PowerPoint</Application>
  <PresentationFormat>On-screen Show (4:3)</PresentationFormat>
  <Paragraphs>112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Century Schoolbook</vt:lpstr>
      <vt:lpstr>Times New Roman</vt:lpstr>
      <vt:lpstr>Wingdings</vt:lpstr>
      <vt:lpstr>Soaring</vt:lpstr>
      <vt:lpstr>Drumlin Wind Energy Co-op</vt:lpstr>
      <vt:lpstr>Outcomes for</vt:lpstr>
      <vt:lpstr>PowerPoint Presentation</vt:lpstr>
      <vt:lpstr>PowerPoint Presentation</vt:lpstr>
      <vt:lpstr>Site Search Site Selection Planning Grid Connection Legal Share Offers Construction Management Administration</vt:lpstr>
      <vt:lpstr>Resources</vt:lpstr>
      <vt:lpstr>Construction Phase</vt:lpstr>
      <vt:lpstr>PowerPoint Presentation</vt:lpstr>
      <vt:lpstr>Total 6 turbines in Northern Ireland</vt:lpstr>
      <vt:lpstr>2012 to Fully Operational</vt:lpstr>
      <vt:lpstr>PowerPoint Presentation</vt:lpstr>
      <vt:lpstr>Annual Output</vt:lpstr>
      <vt:lpstr>Annual Output</vt:lpstr>
      <vt:lpstr>PowerPoint Presentation</vt:lpstr>
      <vt:lpstr>Community Fund</vt:lpstr>
      <vt:lpstr>PowerPoint Presentation</vt:lpstr>
      <vt:lpstr>PowerPoint Presentation</vt:lpstr>
      <vt:lpstr>PowerPoint Presentation</vt:lpstr>
      <vt:lpstr>Advantages of being a Co-op  Identity  Empowerment  Funding  Skills base  Volunteering  Community Links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Baywind Energy Co-op AGM 2006</dc:title>
  <dc:creator>Andrew King</dc:creator>
  <cp:lastModifiedBy>tiziana ohara</cp:lastModifiedBy>
  <cp:revision>451</cp:revision>
  <cp:lastPrinted>1601-01-01T00:00:00Z</cp:lastPrinted>
  <dcterms:created xsi:type="dcterms:W3CDTF">2006-04-26T13:13:44Z</dcterms:created>
  <dcterms:modified xsi:type="dcterms:W3CDTF">2020-10-06T07:36:36Z</dcterms:modified>
</cp:coreProperties>
</file>