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87" r:id="rId3"/>
    <p:sldId id="286" r:id="rId4"/>
    <p:sldId id="284" r:id="rId5"/>
    <p:sldId id="257" r:id="rId6"/>
    <p:sldId id="282" r:id="rId7"/>
    <p:sldId id="259" r:id="rId8"/>
    <p:sldId id="290" r:id="rId9"/>
    <p:sldId id="294" r:id="rId10"/>
    <p:sldId id="291"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112" d="100"/>
          <a:sy n="112" d="100"/>
        </p:scale>
        <p:origin x="6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C3B5F-9347-A046-BA24-8CA80C8C5466}" type="datetimeFigureOut">
              <a:rPr lang="en-US" smtClean="0"/>
              <a:t>9/28/20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32B56-30C0-3649-9307-5DFDF40B0C8D}" type="slidenum">
              <a:rPr lang="en-US" smtClean="0"/>
              <a:t>‹#›</a:t>
            </a:fld>
            <a:endParaRPr lang="en-US"/>
          </a:p>
        </p:txBody>
      </p:sp>
    </p:spTree>
    <p:extLst>
      <p:ext uri="{BB962C8B-B14F-4D97-AF65-F5344CB8AC3E}">
        <p14:creationId xmlns:p14="http://schemas.microsoft.com/office/powerpoint/2010/main" val="187582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9/28/20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9/28/20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9/28/20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9/28/20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9/28/20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9/28/20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xml"/><Relationship Id="rId1" Type="http://schemas.openxmlformats.org/officeDocument/2006/relationships/video" Target="https://www.youtube.com/embed/yv-XH6QNvdw?feature=oembed" TargetMode="External"/><Relationship Id="rId5" Type="http://schemas.openxmlformats.org/officeDocument/2006/relationships/image" Target="../media/image20.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2.png"/><Relationship Id="rId7"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en.wikipedia.org/wiki/File:Department_for_Communities_logo.svg" TargetMode="External"/><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398B4819-CC32-4A14-AC60-CE98645225EF}"/>
              </a:ext>
            </a:extLst>
          </p:cNvPr>
          <p:cNvPicPr>
            <a:picLocks noChangeAspect="1"/>
          </p:cNvPicPr>
          <p:nvPr/>
        </p:nvPicPr>
        <p:blipFill rotWithShape="1">
          <a:blip r:embed="rId3"/>
          <a:srcRect t="30861" r="-1" b="27961"/>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39" name="Freeform: Shape 3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11151A-24D2-457C-8146-E7761BC3C57F}"/>
              </a:ext>
            </a:extLst>
          </p:cNvPr>
          <p:cNvSpPr>
            <a:spLocks noGrp="1"/>
          </p:cNvSpPr>
          <p:nvPr>
            <p:ph type="ctrTitle"/>
          </p:nvPr>
        </p:nvSpPr>
        <p:spPr>
          <a:xfrm>
            <a:off x="636916" y="4881465"/>
            <a:ext cx="10407602" cy="1430876"/>
          </a:xfrm>
        </p:spPr>
        <p:txBody>
          <a:bodyPr>
            <a:noAutofit/>
          </a:bodyPr>
          <a:lstStyle/>
          <a:p>
            <a:pPr algn="ctr">
              <a:lnSpc>
                <a:spcPct val="90000"/>
              </a:lnSpc>
            </a:pPr>
            <a:r>
              <a:rPr lang="en-GB" sz="4000" b="1" dirty="0">
                <a:solidFill>
                  <a:srgbClr val="EBEBEB"/>
                </a:solidFill>
                <a:latin typeface="Arial Black" panose="020B0A04020102020204" pitchFamily="34" charset="0"/>
              </a:rPr>
              <a:t>PRESENTATION</a:t>
            </a:r>
            <a:br>
              <a:rPr lang="en-GB" sz="4000" b="1" dirty="0">
                <a:solidFill>
                  <a:srgbClr val="EBEBEB"/>
                </a:solidFill>
                <a:latin typeface="Arial Black" panose="020B0A04020102020204" pitchFamily="34" charset="0"/>
              </a:rPr>
            </a:br>
            <a:r>
              <a:rPr lang="en-GB" sz="4000" b="1" dirty="0">
                <a:solidFill>
                  <a:srgbClr val="EBEBEB"/>
                </a:solidFill>
                <a:latin typeface="Arial Black" panose="020B0A04020102020204" pitchFamily="34" charset="0"/>
              </a:rPr>
              <a:t> 29</a:t>
            </a:r>
            <a:r>
              <a:rPr lang="en-GB" sz="4000" b="1" baseline="30000" dirty="0">
                <a:solidFill>
                  <a:srgbClr val="EBEBEB"/>
                </a:solidFill>
                <a:latin typeface="Arial Black" panose="020B0A04020102020204" pitchFamily="34" charset="0"/>
              </a:rPr>
              <a:t>th</a:t>
            </a:r>
            <a:r>
              <a:rPr lang="en-GB" sz="4000" b="1" dirty="0">
                <a:solidFill>
                  <a:srgbClr val="EBEBEB"/>
                </a:solidFill>
                <a:latin typeface="Arial Black" panose="020B0A04020102020204" pitchFamily="34" charset="0"/>
              </a:rPr>
              <a:t> September 2020 </a:t>
            </a:r>
          </a:p>
        </p:txBody>
      </p:sp>
    </p:spTree>
    <p:extLst>
      <p:ext uri="{BB962C8B-B14F-4D97-AF65-F5344CB8AC3E}">
        <p14:creationId xmlns:p14="http://schemas.microsoft.com/office/powerpoint/2010/main" val="150031721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F7302AF-86B9-441B-8D24-AC382E2A4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3" name="Picture 42">
            <a:extLst>
              <a:ext uri="{FF2B5EF4-FFF2-40B4-BE49-F238E27FC236}">
                <a16:creationId xmlns:a16="http://schemas.microsoft.com/office/drawing/2014/main" id="{99A2A6C2-D371-4C6B-B50F-CC71C6D01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5" name="Oval 44">
            <a:extLst>
              <a:ext uri="{FF2B5EF4-FFF2-40B4-BE49-F238E27FC236}">
                <a16:creationId xmlns:a16="http://schemas.microsoft.com/office/drawing/2014/main" id="{5F07A6A6-E44B-411E-AA18-65E481136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7" name="Picture 46">
            <a:extLst>
              <a:ext uri="{FF2B5EF4-FFF2-40B4-BE49-F238E27FC236}">
                <a16:creationId xmlns:a16="http://schemas.microsoft.com/office/drawing/2014/main" id="{8CC3468F-5EED-42B0-8507-F30360E1D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9" name="Picture 48">
            <a:extLst>
              <a:ext uri="{FF2B5EF4-FFF2-40B4-BE49-F238E27FC236}">
                <a16:creationId xmlns:a16="http://schemas.microsoft.com/office/drawing/2014/main" id="{591711EE-029D-453C-9AE9-E87829F1D3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1" name="Rectangle 50">
            <a:extLst>
              <a:ext uri="{FF2B5EF4-FFF2-40B4-BE49-F238E27FC236}">
                <a16:creationId xmlns:a16="http://schemas.microsoft.com/office/drawing/2014/main" id="{5D5A8E14-301B-40C0-A174-D2232EF95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845908D4-F631-4E59-B36D-C48B73877E5E}"/>
              </a:ext>
            </a:extLst>
          </p:cNvPr>
          <p:cNvSpPr>
            <a:spLocks noGrp="1"/>
          </p:cNvSpPr>
          <p:nvPr>
            <p:ph type="ctrTitle"/>
          </p:nvPr>
        </p:nvSpPr>
        <p:spPr>
          <a:xfrm>
            <a:off x="262579" y="541057"/>
            <a:ext cx="4811692" cy="1400530"/>
          </a:xfrm>
        </p:spPr>
        <p:txBody>
          <a:bodyPr vert="horz" lIns="91440" tIns="45720" rIns="91440" bIns="45720" rtlCol="0" anchor="t">
            <a:normAutofit/>
          </a:bodyPr>
          <a:lstStyle/>
          <a:p>
            <a:pPr algn="ctr"/>
            <a:r>
              <a:rPr lang="en-US" sz="4200" dirty="0"/>
              <a:t>SPORTS ACADEMY LATEST</a:t>
            </a:r>
          </a:p>
        </p:txBody>
      </p:sp>
      <p:sp>
        <p:nvSpPr>
          <p:cNvPr id="53" name="Freeform 23">
            <a:extLst>
              <a:ext uri="{FF2B5EF4-FFF2-40B4-BE49-F238E27FC236}">
                <a16:creationId xmlns:a16="http://schemas.microsoft.com/office/drawing/2014/main" id="{72742D7C-18EF-4DDC-B3B1-7D394C348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55" name="Freeform 5">
            <a:extLst>
              <a:ext uri="{FF2B5EF4-FFF2-40B4-BE49-F238E27FC236}">
                <a16:creationId xmlns:a16="http://schemas.microsoft.com/office/drawing/2014/main" id="{988C142E-CC9F-44B8-8D5D-31AAC6048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7" name="Rectangle 56">
            <a:extLst>
              <a:ext uri="{FF2B5EF4-FFF2-40B4-BE49-F238E27FC236}">
                <a16:creationId xmlns:a16="http://schemas.microsoft.com/office/drawing/2014/main" id="{9E94BCDA-357F-41B2-B8DF-AE01C13BE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1" y="0"/>
            <a:ext cx="6098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DFB004C-C794-45CE-846D-166C532D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D3AC6B46-7ACD-41FB-9340-9ECCC80AD83A}"/>
              </a:ext>
            </a:extLst>
          </p:cNvPr>
          <p:cNvSpPr txBox="1"/>
          <p:nvPr/>
        </p:nvSpPr>
        <p:spPr>
          <a:xfrm>
            <a:off x="646113" y="1600200"/>
            <a:ext cx="4165146" cy="5099505"/>
          </a:xfrm>
          <a:prstGeom prst="rect">
            <a:avLst/>
          </a:prstGeom>
        </p:spPr>
        <p:txBody>
          <a:bodyPr vert="horz" lIns="91440" tIns="45720" rIns="91440" bIns="45720" rtlCol="0">
            <a:normAutofit/>
          </a:bodyPr>
          <a:lstStyle/>
          <a:p>
            <a:pPr algn="ctr">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pic>
        <p:nvPicPr>
          <p:cNvPr id="5" name="Picture 4" descr="A group of people on a grass court&#10;&#10;Description automatically generated">
            <a:extLst>
              <a:ext uri="{FF2B5EF4-FFF2-40B4-BE49-F238E27FC236}">
                <a16:creationId xmlns:a16="http://schemas.microsoft.com/office/drawing/2014/main" id="{C602B3D2-2DFB-B74A-B057-66B4F124B83F}"/>
              </a:ext>
            </a:extLst>
          </p:cNvPr>
          <p:cNvPicPr>
            <a:picLocks noChangeAspect="1"/>
          </p:cNvPicPr>
          <p:nvPr/>
        </p:nvPicPr>
        <p:blipFill>
          <a:blip r:embed="rId7"/>
          <a:stretch>
            <a:fillRect/>
          </a:stretch>
        </p:blipFill>
        <p:spPr>
          <a:xfrm>
            <a:off x="5736253" y="1333045"/>
            <a:ext cx="6325622" cy="4571316"/>
          </a:xfrm>
          <a:prstGeom prst="rect">
            <a:avLst/>
          </a:prstGeom>
        </p:spPr>
      </p:pic>
      <p:sp>
        <p:nvSpPr>
          <p:cNvPr id="6" name="TextBox 5">
            <a:extLst>
              <a:ext uri="{FF2B5EF4-FFF2-40B4-BE49-F238E27FC236}">
                <a16:creationId xmlns:a16="http://schemas.microsoft.com/office/drawing/2014/main" id="{C07CE1FF-94BD-1344-BE8A-6A1D6AA90594}"/>
              </a:ext>
            </a:extLst>
          </p:cNvPr>
          <p:cNvSpPr txBox="1"/>
          <p:nvPr/>
        </p:nvSpPr>
        <p:spPr>
          <a:xfrm>
            <a:off x="266261" y="2210715"/>
            <a:ext cx="5093530" cy="3693319"/>
          </a:xfrm>
          <a:prstGeom prst="rect">
            <a:avLst/>
          </a:prstGeom>
          <a:noFill/>
        </p:spPr>
        <p:txBody>
          <a:bodyPr wrap="square" rtlCol="0">
            <a:spAutoFit/>
          </a:bodyPr>
          <a:lstStyle/>
          <a:p>
            <a:r>
              <a:rPr lang="en-US" b="1" dirty="0"/>
              <a:t>EMPLOYMENT</a:t>
            </a:r>
          </a:p>
          <a:p>
            <a:pPr marL="285750" indent="-285750">
              <a:buFont typeface="Arial" panose="020B0604020202020204" pitchFamily="34" charset="0"/>
              <a:buChar char="•"/>
            </a:pPr>
            <a:r>
              <a:rPr lang="en-US" dirty="0"/>
              <a:t>P/T CARETAKER</a:t>
            </a:r>
          </a:p>
          <a:p>
            <a:pPr marL="285750" indent="-285750">
              <a:buFont typeface="Arial" panose="020B0604020202020204" pitchFamily="34" charset="0"/>
              <a:buChar char="•"/>
            </a:pPr>
            <a:r>
              <a:rPr lang="en-US" dirty="0"/>
              <a:t>F/T ACADEMY MANAGER</a:t>
            </a:r>
          </a:p>
          <a:p>
            <a:pPr marL="285750" indent="-285750">
              <a:buFont typeface="Arial" panose="020B0604020202020204" pitchFamily="34" charset="0"/>
              <a:buChar char="•"/>
            </a:pPr>
            <a:endParaRPr lang="en-US" dirty="0"/>
          </a:p>
          <a:p>
            <a:r>
              <a:rPr lang="en-US" b="1" dirty="0"/>
              <a:t>BOOKINGS</a:t>
            </a:r>
          </a:p>
          <a:p>
            <a:pPr marL="285750" indent="-285750">
              <a:buFont typeface="Arial" panose="020B0604020202020204" pitchFamily="34" charset="0"/>
              <a:buChar char="•"/>
            </a:pPr>
            <a:r>
              <a:rPr lang="en-US" dirty="0"/>
              <a:t>MON-FRI FROM 6PM FULLY BOOKED</a:t>
            </a:r>
          </a:p>
          <a:p>
            <a:pPr marL="285750" indent="-285750">
              <a:buFont typeface="Arial" panose="020B0604020202020204" pitchFamily="34" charset="0"/>
              <a:buChar char="•"/>
            </a:pPr>
            <a:r>
              <a:rPr lang="en-US" dirty="0"/>
              <a:t>RANGERS FC SOCCER ACADEMY</a:t>
            </a:r>
          </a:p>
          <a:p>
            <a:pPr marL="285750" indent="-285750">
              <a:buFont typeface="Arial" panose="020B0604020202020204" pitchFamily="34" charset="0"/>
              <a:buChar char="•"/>
            </a:pPr>
            <a:r>
              <a:rPr lang="en-US" dirty="0"/>
              <a:t>PORTADOWN FC</a:t>
            </a:r>
          </a:p>
          <a:p>
            <a:pPr marL="285750" indent="-285750">
              <a:buFont typeface="Arial" panose="020B0604020202020204" pitchFamily="34" charset="0"/>
              <a:buChar char="•"/>
            </a:pPr>
            <a:r>
              <a:rPr lang="en-US" dirty="0"/>
              <a:t>UEFA U19 EURO FINALS TRAINING VENUE</a:t>
            </a:r>
          </a:p>
          <a:p>
            <a:pPr marL="285750" indent="-285750">
              <a:buFont typeface="Arial" panose="020B0604020202020204" pitchFamily="34" charset="0"/>
              <a:buChar char="•"/>
            </a:pPr>
            <a:endParaRPr lang="en-US" dirty="0"/>
          </a:p>
          <a:p>
            <a:r>
              <a:rPr lang="en-US" b="1" dirty="0"/>
              <a:t>TURNOVER</a:t>
            </a:r>
          </a:p>
          <a:p>
            <a:pPr marL="285750" indent="-285750">
              <a:buFont typeface="Arial" panose="020B0604020202020204" pitchFamily="34" charset="0"/>
              <a:buChar char="•"/>
            </a:pPr>
            <a:r>
              <a:rPr lang="en-US" dirty="0"/>
              <a:t>SEPTEMBER £6000</a:t>
            </a:r>
          </a:p>
          <a:p>
            <a:pPr marL="285750" indent="-285750">
              <a:buFont typeface="Arial" panose="020B0604020202020204" pitchFamily="34" charset="0"/>
              <a:buChar char="•"/>
            </a:pPr>
            <a:r>
              <a:rPr lang="en-US" dirty="0"/>
              <a:t>OCTOBER £7500 ESTIMATED</a:t>
            </a:r>
          </a:p>
        </p:txBody>
      </p:sp>
    </p:spTree>
    <p:extLst>
      <p:ext uri="{BB962C8B-B14F-4D97-AF65-F5344CB8AC3E}">
        <p14:creationId xmlns:p14="http://schemas.microsoft.com/office/powerpoint/2010/main" val="49226920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D43DDE4-D5B5-4F2C-A9B6-5D321A61A411}"/>
              </a:ext>
            </a:extLst>
          </p:cNvPr>
          <p:cNvSpPr>
            <a:spLocks noGrp="1"/>
          </p:cNvSpPr>
          <p:nvPr>
            <p:ph type="body" idx="1"/>
          </p:nvPr>
        </p:nvSpPr>
        <p:spPr>
          <a:xfrm>
            <a:off x="0" y="1554480"/>
            <a:ext cx="12192000" cy="5406390"/>
          </a:xfrm>
        </p:spPr>
        <p:txBody>
          <a:bodyPr>
            <a:normAutofit fontScale="25000" lnSpcReduction="20000"/>
          </a:bodyPr>
          <a:lstStyle/>
          <a:p>
            <a:pPr algn="ctr"/>
            <a:r>
              <a:rPr lang="en-GB" sz="8000" b="1" dirty="0">
                <a:solidFill>
                  <a:schemeClr val="tx1"/>
                </a:solidFill>
                <a:effectLst>
                  <a:outerShdw blurRad="38100" dist="38100" dir="2700000" algn="tl">
                    <a:srgbClr val="000000">
                      <a:alpha val="43137"/>
                    </a:srgbClr>
                  </a:outerShdw>
                </a:effectLst>
              </a:rPr>
              <a:t>Ballymacash Rangers Football club has served the community of Ballymacash and local young people for over 30 years. </a:t>
            </a:r>
          </a:p>
          <a:p>
            <a:pPr algn="ctr"/>
            <a:r>
              <a:rPr lang="en-GB" sz="8000" b="1" dirty="0">
                <a:solidFill>
                  <a:schemeClr val="tx1"/>
                </a:solidFill>
                <a:effectLst>
                  <a:outerShdw blurRad="38100" dist="38100" dir="2700000" algn="tl">
                    <a:srgbClr val="000000">
                      <a:alpha val="43137"/>
                    </a:srgbClr>
                  </a:outerShdw>
                </a:effectLst>
              </a:rPr>
              <a:t>The football club had the foresight and community support to replace a Bonfire Site to a place where young people could play football.</a:t>
            </a:r>
          </a:p>
          <a:p>
            <a:pPr algn="ctr"/>
            <a:r>
              <a:rPr lang="en-GB" sz="8000" b="1" dirty="0">
                <a:solidFill>
                  <a:schemeClr val="tx1"/>
                </a:solidFill>
                <a:effectLst>
                  <a:outerShdw blurRad="38100" dist="38100" dir="2700000" algn="tl">
                    <a:srgbClr val="000000">
                      <a:alpha val="43137"/>
                    </a:srgbClr>
                  </a:outerShdw>
                </a:effectLst>
              </a:rPr>
              <a:t>Through the club, thousands of young people have been engaged in football over the years and our teams have played football at Mid-Ulster Intermediate A-level for over 15 years.</a:t>
            </a:r>
          </a:p>
          <a:p>
            <a:pPr algn="ctr"/>
            <a:r>
              <a:rPr lang="en-GB" sz="8000" b="1" dirty="0">
                <a:solidFill>
                  <a:schemeClr val="tx1"/>
                </a:solidFill>
                <a:effectLst>
                  <a:outerShdw blurRad="38100" dist="38100" dir="2700000" algn="tl">
                    <a:srgbClr val="000000">
                      <a:alpha val="43137"/>
                    </a:srgbClr>
                  </a:outerShdw>
                </a:effectLst>
              </a:rPr>
              <a:t>   In 2016 we established Ballymacash Rangers Youth and have grown from 7 children on a cold November morning to almost 200 currently, and still growing. </a:t>
            </a:r>
          </a:p>
          <a:p>
            <a:pPr algn="ctr"/>
            <a:r>
              <a:rPr lang="en-GB" sz="8000" b="1" dirty="0">
                <a:solidFill>
                  <a:schemeClr val="tx1"/>
                </a:solidFill>
                <a:effectLst>
                  <a:outerShdw blurRad="38100" dist="38100" dir="2700000" algn="tl">
                    <a:srgbClr val="000000">
                      <a:alpha val="43137"/>
                    </a:srgbClr>
                  </a:outerShdw>
                </a:effectLst>
              </a:rPr>
              <a:t>Everyone is proud of what we have achieved so far because it came from the passion, support and hard work of our players, their families and the wider local community.  </a:t>
            </a:r>
          </a:p>
          <a:p>
            <a:pPr algn="ctr"/>
            <a:r>
              <a:rPr lang="en-GB" sz="8000" b="1" dirty="0">
                <a:solidFill>
                  <a:schemeClr val="tx1"/>
                </a:solidFill>
                <a:effectLst>
                  <a:outerShdw blurRad="38100" dist="38100" dir="2700000" algn="tl">
                    <a:srgbClr val="000000">
                      <a:alpha val="43137"/>
                    </a:srgbClr>
                  </a:outerShdw>
                </a:effectLst>
              </a:rPr>
              <a:t>At the beginning of 2017, we embraced the fact that developing sports in the community meant developing stronger communities. </a:t>
            </a:r>
          </a:p>
          <a:p>
            <a:pPr algn="ctr"/>
            <a:r>
              <a:rPr lang="en-GB" sz="8000" b="1" dirty="0">
                <a:solidFill>
                  <a:schemeClr val="tx1"/>
                </a:solidFill>
                <a:effectLst>
                  <a:outerShdw blurRad="38100" dist="38100" dir="2700000" algn="tl">
                    <a:srgbClr val="000000">
                      <a:alpha val="43137"/>
                    </a:srgbClr>
                  </a:outerShdw>
                </a:effectLst>
              </a:rPr>
              <a:t>We began to work in partnership with other local organisations and plan for better facilities, more sports activities and become a truly accessible Sports Academy on that very ground where we started. </a:t>
            </a:r>
            <a:endParaRPr lang="en-GB" sz="5600" b="1" dirty="0">
              <a:solidFill>
                <a:schemeClr val="tx1"/>
              </a:solidFill>
              <a:effectLst>
                <a:outerShdw blurRad="38100" dist="38100" dir="2700000" algn="tl">
                  <a:srgbClr val="000000">
                    <a:alpha val="43137"/>
                  </a:srgbClr>
                </a:outerShdw>
              </a:effectLst>
            </a:endParaRPr>
          </a:p>
          <a:p>
            <a:pPr algn="ctr"/>
            <a:r>
              <a:rPr lang="en-GB" sz="8000" b="1" dirty="0">
                <a:solidFill>
                  <a:schemeClr val="tx1"/>
                </a:solidFill>
                <a:effectLst>
                  <a:outerShdw blurRad="38100" dist="38100" dir="2700000" algn="tl">
                    <a:srgbClr val="000000">
                      <a:alpha val="43137"/>
                    </a:srgbClr>
                  </a:outerShdw>
                </a:effectLst>
              </a:rPr>
              <a:t>Ballymacash Sports Academy was born from Ballymacash Rangers Football Club in 2017. </a:t>
            </a:r>
          </a:p>
          <a:p>
            <a:pPr algn="ctr"/>
            <a:endParaRPr lang="en-GB" sz="3600" b="1" dirty="0">
              <a:solidFill>
                <a:schemeClr val="tx1"/>
              </a:solidFill>
              <a:effectLst>
                <a:outerShdw blurRad="38100" dist="38100" dir="2700000" algn="tl">
                  <a:srgbClr val="000000">
                    <a:alpha val="43137"/>
                  </a:srgbClr>
                </a:outerShdw>
              </a:effectLst>
            </a:endParaRPr>
          </a:p>
        </p:txBody>
      </p:sp>
      <p:pic>
        <p:nvPicPr>
          <p:cNvPr id="10" name="Content Placeholder 9" descr="A picture containing drawing, box, food&#10;&#10;Description automatically generated">
            <a:extLst>
              <a:ext uri="{FF2B5EF4-FFF2-40B4-BE49-F238E27FC236}">
                <a16:creationId xmlns:a16="http://schemas.microsoft.com/office/drawing/2014/main" id="{254A2715-7854-5F47-8356-2E577C23F31A}"/>
              </a:ext>
            </a:extLst>
          </p:cNvPr>
          <p:cNvPicPr>
            <a:picLocks noGrp="1" noChangeAspect="1"/>
          </p:cNvPicPr>
          <p:nvPr>
            <p:ph sz="half" idx="2"/>
          </p:nvPr>
        </p:nvPicPr>
        <p:blipFill>
          <a:blip r:embed="rId2"/>
          <a:stretch>
            <a:fillRect/>
          </a:stretch>
        </p:blipFill>
        <p:spPr>
          <a:xfrm>
            <a:off x="457201" y="17919"/>
            <a:ext cx="1667839" cy="1451610"/>
          </a:xfrm>
        </p:spPr>
      </p:pic>
      <p:pic>
        <p:nvPicPr>
          <p:cNvPr id="14" name="Content Placeholder 13" descr="A drawing of a face&#10;&#10;Description automatically generated">
            <a:extLst>
              <a:ext uri="{FF2B5EF4-FFF2-40B4-BE49-F238E27FC236}">
                <a16:creationId xmlns:a16="http://schemas.microsoft.com/office/drawing/2014/main" id="{18038298-3987-8A45-8488-A2DD2BF5E7C4}"/>
              </a:ext>
            </a:extLst>
          </p:cNvPr>
          <p:cNvPicPr>
            <a:picLocks noGrp="1" noChangeAspect="1"/>
          </p:cNvPicPr>
          <p:nvPr>
            <p:ph sz="quarter" idx="4"/>
          </p:nvPr>
        </p:nvPicPr>
        <p:blipFill>
          <a:blip r:embed="rId3"/>
          <a:stretch>
            <a:fillRect/>
          </a:stretch>
        </p:blipFill>
        <p:spPr>
          <a:xfrm>
            <a:off x="10123582" y="-27939"/>
            <a:ext cx="1611217" cy="1451610"/>
          </a:xfrm>
        </p:spPr>
      </p:pic>
      <p:sp>
        <p:nvSpPr>
          <p:cNvPr id="15" name="TextBox 14">
            <a:extLst>
              <a:ext uri="{FF2B5EF4-FFF2-40B4-BE49-F238E27FC236}">
                <a16:creationId xmlns:a16="http://schemas.microsoft.com/office/drawing/2014/main" id="{00D839C6-6434-9941-B63D-947D19039D2F}"/>
              </a:ext>
            </a:extLst>
          </p:cNvPr>
          <p:cNvSpPr txBox="1"/>
          <p:nvPr/>
        </p:nvSpPr>
        <p:spPr>
          <a:xfrm>
            <a:off x="3627120" y="254992"/>
            <a:ext cx="4937760" cy="707886"/>
          </a:xfrm>
          <a:prstGeom prst="rect">
            <a:avLst/>
          </a:prstGeom>
          <a:noFill/>
        </p:spPr>
        <p:txBody>
          <a:bodyPr wrap="square" rtlCol="0">
            <a:spAutoFit/>
          </a:bodyPr>
          <a:lstStyle/>
          <a:p>
            <a:r>
              <a:rPr lang="en-US" sz="4000" b="1" dirty="0"/>
              <a:t>The story so far….</a:t>
            </a:r>
          </a:p>
        </p:txBody>
      </p:sp>
    </p:spTree>
    <p:extLst>
      <p:ext uri="{BB962C8B-B14F-4D97-AF65-F5344CB8AC3E}">
        <p14:creationId xmlns:p14="http://schemas.microsoft.com/office/powerpoint/2010/main" val="370329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100">
        <p15:prstTrans prst="peelOff"/>
      </p:transition>
    </mc:Choice>
    <mc:Fallback xmlns="">
      <p:transition spd="slow" advClick="0" advTm="101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D43DDE4-D5B5-4F2C-A9B6-5D321A61A411}"/>
              </a:ext>
            </a:extLst>
          </p:cNvPr>
          <p:cNvSpPr>
            <a:spLocks noGrp="1"/>
          </p:cNvSpPr>
          <p:nvPr>
            <p:ph type="body" idx="1"/>
          </p:nvPr>
        </p:nvSpPr>
        <p:spPr>
          <a:xfrm>
            <a:off x="708197" y="1706185"/>
            <a:ext cx="4355293" cy="646331"/>
          </a:xfrm>
        </p:spPr>
        <p:txBody>
          <a:bodyPr>
            <a:normAutofit fontScale="92500"/>
          </a:bodyPr>
          <a:lstStyle/>
          <a:p>
            <a:pPr algn="ctr"/>
            <a:r>
              <a:rPr lang="en-GB" b="1" dirty="0">
                <a:solidFill>
                  <a:schemeClr val="tx1"/>
                </a:solidFill>
                <a:effectLst>
                  <a:outerShdw blurRad="38100" dist="38100" dir="2700000" algn="tl">
                    <a:srgbClr val="000000">
                      <a:alpha val="43137"/>
                    </a:srgbClr>
                  </a:outerShdw>
                </a:effectLst>
              </a:rPr>
              <a:t>PREFAB’s ON ARRIVAL TO BRFC</a:t>
            </a:r>
          </a:p>
        </p:txBody>
      </p:sp>
      <p:pic>
        <p:nvPicPr>
          <p:cNvPr id="5" name="Content Placeholder 4" descr="A picture containing indoor, wall, ceiling, floor&#10;&#10;Description generated with very high confidence">
            <a:extLst>
              <a:ext uri="{FF2B5EF4-FFF2-40B4-BE49-F238E27FC236}">
                <a16:creationId xmlns:a16="http://schemas.microsoft.com/office/drawing/2014/main" id="{30CB03E1-A9D9-49D7-9A04-13C2D284C6D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827249" y="2625725"/>
            <a:ext cx="2840501" cy="3684588"/>
          </a:xfrm>
        </p:spPr>
      </p:pic>
      <p:sp>
        <p:nvSpPr>
          <p:cNvPr id="8" name="Text Placeholder 7">
            <a:extLst>
              <a:ext uri="{FF2B5EF4-FFF2-40B4-BE49-F238E27FC236}">
                <a16:creationId xmlns:a16="http://schemas.microsoft.com/office/drawing/2014/main" id="{1E9B7410-2397-45B9-95E5-5F44980FBCE5}"/>
              </a:ext>
            </a:extLst>
          </p:cNvPr>
          <p:cNvSpPr>
            <a:spLocks noGrp="1"/>
          </p:cNvSpPr>
          <p:nvPr>
            <p:ph type="body" sz="quarter" idx="3"/>
          </p:nvPr>
        </p:nvSpPr>
        <p:spPr>
          <a:xfrm>
            <a:off x="5654145" y="1709300"/>
            <a:ext cx="6429824" cy="646331"/>
          </a:xfrm>
        </p:spPr>
        <p:txBody>
          <a:bodyPr>
            <a:noAutofit/>
          </a:bodyPr>
          <a:lstStyle/>
          <a:p>
            <a:pPr algn="ctr"/>
            <a:r>
              <a:rPr lang="en-GB" sz="2200" b="1" dirty="0">
                <a:solidFill>
                  <a:schemeClr val="tx1"/>
                </a:solidFill>
                <a:effectLst>
                  <a:outerShdw blurRad="38100" dist="38100" dir="2700000" algn="tl">
                    <a:srgbClr val="000000">
                      <a:alpha val="43137"/>
                    </a:srgbClr>
                  </a:outerShdw>
                </a:effectLst>
              </a:rPr>
              <a:t>HARD WORK FROM MEMBERS AND SUPPORTERS</a:t>
            </a:r>
          </a:p>
        </p:txBody>
      </p:sp>
      <p:pic>
        <p:nvPicPr>
          <p:cNvPr id="11" name="Content Placeholder 10" descr="A picture containing indoor, ceiling, floor, room&#10;&#10;Description generated with very high confidence">
            <a:extLst>
              <a:ext uri="{FF2B5EF4-FFF2-40B4-BE49-F238E27FC236}">
                <a16:creationId xmlns:a16="http://schemas.microsoft.com/office/drawing/2014/main" id="{79A9C6B2-B833-48D8-BFEB-6FFF524560C5}"/>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8840854" y="2603501"/>
            <a:ext cx="2986947" cy="3684588"/>
          </a:xfrm>
        </p:spPr>
      </p:pic>
      <p:pic>
        <p:nvPicPr>
          <p:cNvPr id="13" name="Picture 12">
            <a:extLst>
              <a:ext uri="{FF2B5EF4-FFF2-40B4-BE49-F238E27FC236}">
                <a16:creationId xmlns:a16="http://schemas.microsoft.com/office/drawing/2014/main" id="{D9B8143E-C755-4432-BEAD-BE58AC759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1" y="2625726"/>
            <a:ext cx="5368394" cy="3640138"/>
          </a:xfrm>
          <a:prstGeom prst="rect">
            <a:avLst/>
          </a:prstGeom>
        </p:spPr>
      </p:pic>
      <p:sp>
        <p:nvSpPr>
          <p:cNvPr id="2" name="TextBox 1">
            <a:extLst>
              <a:ext uri="{FF2B5EF4-FFF2-40B4-BE49-F238E27FC236}">
                <a16:creationId xmlns:a16="http://schemas.microsoft.com/office/drawing/2014/main" id="{2130D473-ED1E-B84E-879D-46253092368B}"/>
              </a:ext>
            </a:extLst>
          </p:cNvPr>
          <p:cNvSpPr txBox="1"/>
          <p:nvPr/>
        </p:nvSpPr>
        <p:spPr>
          <a:xfrm>
            <a:off x="1341173" y="925143"/>
            <a:ext cx="3257550" cy="1015663"/>
          </a:xfrm>
          <a:prstGeom prst="rect">
            <a:avLst/>
          </a:prstGeom>
          <a:noFill/>
        </p:spPr>
        <p:txBody>
          <a:bodyPr wrap="square" rtlCol="0">
            <a:spAutoFit/>
          </a:bodyPr>
          <a:lstStyle/>
          <a:p>
            <a:pPr algn="ctr"/>
            <a:r>
              <a:rPr lang="en-GB" sz="6000" b="1" dirty="0">
                <a:solidFill>
                  <a:schemeClr val="accent1">
                    <a:lumMod val="60000"/>
                    <a:lumOff val="40000"/>
                  </a:schemeClr>
                </a:solidFill>
                <a:effectLst>
                  <a:outerShdw blurRad="38100" dist="38100" dir="2700000" algn="tl">
                    <a:srgbClr val="000000">
                      <a:alpha val="43137"/>
                    </a:srgbClr>
                  </a:outerShdw>
                </a:effectLst>
                <a:latin typeface="Britannic Bold" panose="020B0903060703020204" pitchFamily="34" charset="77"/>
              </a:rPr>
              <a:t>BEFORE</a:t>
            </a:r>
            <a:endParaRPr lang="en-US" sz="6000" b="1" dirty="0">
              <a:solidFill>
                <a:schemeClr val="accent1">
                  <a:lumMod val="60000"/>
                  <a:lumOff val="40000"/>
                </a:schemeClr>
              </a:solidFill>
              <a:latin typeface="Britannic Bold" panose="020B0903060703020204" pitchFamily="34" charset="77"/>
            </a:endParaRPr>
          </a:p>
        </p:txBody>
      </p:sp>
      <p:sp>
        <p:nvSpPr>
          <p:cNvPr id="3" name="Rectangle 2">
            <a:extLst>
              <a:ext uri="{FF2B5EF4-FFF2-40B4-BE49-F238E27FC236}">
                <a16:creationId xmlns:a16="http://schemas.microsoft.com/office/drawing/2014/main" id="{F4B19F44-68A8-BD4D-82DF-8BDA39763654}"/>
              </a:ext>
            </a:extLst>
          </p:cNvPr>
          <p:cNvSpPr/>
          <p:nvPr/>
        </p:nvSpPr>
        <p:spPr>
          <a:xfrm>
            <a:off x="7420603" y="1031445"/>
            <a:ext cx="2840501" cy="1015663"/>
          </a:xfrm>
          <a:prstGeom prst="rect">
            <a:avLst/>
          </a:prstGeom>
        </p:spPr>
        <p:txBody>
          <a:bodyPr wrap="square">
            <a:spAutoFit/>
          </a:bodyPr>
          <a:lstStyle/>
          <a:p>
            <a:pPr algn="ctr"/>
            <a:r>
              <a:rPr lang="en-GB" sz="6000" b="1" dirty="0">
                <a:solidFill>
                  <a:schemeClr val="accent1">
                    <a:lumMod val="60000"/>
                    <a:lumOff val="40000"/>
                  </a:schemeClr>
                </a:solidFill>
                <a:effectLst>
                  <a:outerShdw blurRad="38100" dist="38100" dir="2700000" algn="tl">
                    <a:srgbClr val="000000">
                      <a:alpha val="43137"/>
                    </a:srgbClr>
                  </a:outerShdw>
                </a:effectLst>
                <a:latin typeface="Britannic Bold" panose="020B0903060703020204" pitchFamily="34" charset="77"/>
              </a:rPr>
              <a:t>AFTER</a:t>
            </a:r>
            <a:endParaRPr lang="en-US" sz="6000" b="1" dirty="0">
              <a:solidFill>
                <a:schemeClr val="accent1">
                  <a:lumMod val="60000"/>
                  <a:lumOff val="40000"/>
                </a:schemeClr>
              </a:solidFill>
              <a:latin typeface="Britannic Bold" panose="020B0903060703020204" pitchFamily="34" charset="77"/>
            </a:endParaRPr>
          </a:p>
        </p:txBody>
      </p:sp>
    </p:spTree>
    <p:extLst>
      <p:ext uri="{BB962C8B-B14F-4D97-AF65-F5344CB8AC3E}">
        <p14:creationId xmlns:p14="http://schemas.microsoft.com/office/powerpoint/2010/main" val="2052634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100">
        <p15:prstTrans prst="peelOff"/>
      </p:transition>
    </mc:Choice>
    <mc:Fallback xmlns="">
      <p:transition spd="slow" advClick="0" advTm="101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FE35AC-A9AA-4DD7-8BD2-BD5A6ED181DD}"/>
              </a:ext>
            </a:extLst>
          </p:cNvPr>
          <p:cNvSpPr>
            <a:spLocks noGrp="1"/>
          </p:cNvSpPr>
          <p:nvPr>
            <p:ph type="title"/>
          </p:nvPr>
        </p:nvSpPr>
        <p:spPr>
          <a:xfrm>
            <a:off x="437578" y="174860"/>
            <a:ext cx="10515600" cy="1325563"/>
          </a:xfrm>
        </p:spPr>
        <p:txBody>
          <a:bodyPr/>
          <a:lstStyle/>
          <a:p>
            <a:r>
              <a:rPr lang="en-GB" b="1" dirty="0">
                <a:solidFill>
                  <a:schemeClr val="tx1"/>
                </a:solidFill>
              </a:rPr>
              <a:t>Community Ownership Models</a:t>
            </a:r>
          </a:p>
        </p:txBody>
      </p:sp>
      <p:sp>
        <p:nvSpPr>
          <p:cNvPr id="6" name="Content Placeholder 5">
            <a:extLst>
              <a:ext uri="{FF2B5EF4-FFF2-40B4-BE49-F238E27FC236}">
                <a16:creationId xmlns:a16="http://schemas.microsoft.com/office/drawing/2014/main" id="{D4E44613-033E-4069-A2A3-E5B3D9F7ABA2}"/>
              </a:ext>
            </a:extLst>
          </p:cNvPr>
          <p:cNvSpPr>
            <a:spLocks noGrp="1"/>
          </p:cNvSpPr>
          <p:nvPr>
            <p:ph sz="half" idx="2"/>
          </p:nvPr>
        </p:nvSpPr>
        <p:spPr>
          <a:xfrm>
            <a:off x="6999573" y="1690688"/>
            <a:ext cx="4998054" cy="2897657"/>
          </a:xfrm>
        </p:spPr>
        <p:txBody>
          <a:bodyPr>
            <a:normAutofit fontScale="92500" lnSpcReduction="10000"/>
          </a:bodyPr>
          <a:lstStyle/>
          <a:p>
            <a:pPr marL="0" indent="0" algn="ctr">
              <a:buNone/>
            </a:pPr>
            <a:r>
              <a:rPr lang="en-GB" sz="3200" dirty="0"/>
              <a:t>Ballymacash Sports Academy is the 1st Community Owned  Sporting Facility in Northern Ireland</a:t>
            </a:r>
          </a:p>
        </p:txBody>
      </p:sp>
      <p:sp>
        <p:nvSpPr>
          <p:cNvPr id="7" name="Content Placeholder 2">
            <a:extLst>
              <a:ext uri="{FF2B5EF4-FFF2-40B4-BE49-F238E27FC236}">
                <a16:creationId xmlns:a16="http://schemas.microsoft.com/office/drawing/2014/main" id="{AE341BDA-839A-41FC-A449-EA9961F19607}"/>
              </a:ext>
            </a:extLst>
          </p:cNvPr>
          <p:cNvSpPr txBox="1">
            <a:spLocks noGrp="1"/>
          </p:cNvSpPr>
          <p:nvPr>
            <p:ph sz="half" idx="1"/>
          </p:nvPr>
        </p:nvSpPr>
        <p:spPr>
          <a:xfrm>
            <a:off x="175862" y="1716847"/>
            <a:ext cx="6823710" cy="303560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500" dirty="0"/>
              <a:t>FC United of Manchester</a:t>
            </a:r>
          </a:p>
          <a:p>
            <a:r>
              <a:rPr lang="en-GB" sz="3500" dirty="0"/>
              <a:t>Wrexham AFC</a:t>
            </a:r>
          </a:p>
          <a:p>
            <a:r>
              <a:rPr lang="en-GB" sz="3500" dirty="0"/>
              <a:t>Chelmsford City FC</a:t>
            </a:r>
          </a:p>
          <a:p>
            <a:r>
              <a:rPr lang="en-GB" sz="3500" dirty="0"/>
              <a:t>Lewes FC</a:t>
            </a:r>
          </a:p>
          <a:p>
            <a:r>
              <a:rPr lang="en-GB" sz="3500" dirty="0"/>
              <a:t>In Spain 99% of  Clubs 3rd Tier and below are fan owned</a:t>
            </a:r>
          </a:p>
        </p:txBody>
      </p:sp>
      <p:pic>
        <p:nvPicPr>
          <p:cNvPr id="5" name="Picture 4" descr="A close up of a sign&#10;&#10;Description generated with very high confidence">
            <a:extLst>
              <a:ext uri="{FF2B5EF4-FFF2-40B4-BE49-F238E27FC236}">
                <a16:creationId xmlns:a16="http://schemas.microsoft.com/office/drawing/2014/main" id="{8925A062-4031-4FEF-8972-5A1F624FA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40" y="4988574"/>
            <a:ext cx="1573967" cy="1524000"/>
          </a:xfrm>
          <a:prstGeom prst="rect">
            <a:avLst/>
          </a:prstGeom>
        </p:spPr>
      </p:pic>
      <p:pic>
        <p:nvPicPr>
          <p:cNvPr id="10" name="Picture 9" descr="A picture containing clipart&#10;&#10;Description generated with high confidence">
            <a:extLst>
              <a:ext uri="{FF2B5EF4-FFF2-40B4-BE49-F238E27FC236}">
                <a16:creationId xmlns:a16="http://schemas.microsoft.com/office/drawing/2014/main" id="{FA8D317F-F5F4-4E54-AAC6-4AF45D912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507" y="4988574"/>
            <a:ext cx="1758742" cy="1506069"/>
          </a:xfrm>
          <a:prstGeom prst="rect">
            <a:avLst/>
          </a:prstGeom>
        </p:spPr>
      </p:pic>
      <p:pic>
        <p:nvPicPr>
          <p:cNvPr id="12" name="Picture 11">
            <a:extLst>
              <a:ext uri="{FF2B5EF4-FFF2-40B4-BE49-F238E27FC236}">
                <a16:creationId xmlns:a16="http://schemas.microsoft.com/office/drawing/2014/main" id="{2DD5F060-F36E-41B0-B98A-30684DF34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280" y="4968875"/>
            <a:ext cx="1573967" cy="1543699"/>
          </a:xfrm>
          <a:prstGeom prst="rect">
            <a:avLst/>
          </a:prstGeom>
        </p:spPr>
      </p:pic>
      <p:pic>
        <p:nvPicPr>
          <p:cNvPr id="14" name="Picture 13" descr="A picture containing clipart&#10;&#10;Description generated with high confidence">
            <a:extLst>
              <a:ext uri="{FF2B5EF4-FFF2-40B4-BE49-F238E27FC236}">
                <a16:creationId xmlns:a16="http://schemas.microsoft.com/office/drawing/2014/main" id="{E6973471-7DEE-40F0-8DD4-D587527F1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0528" y="4988574"/>
            <a:ext cx="1466850" cy="1524000"/>
          </a:xfrm>
          <a:prstGeom prst="rect">
            <a:avLst/>
          </a:prstGeom>
        </p:spPr>
      </p:pic>
      <p:pic>
        <p:nvPicPr>
          <p:cNvPr id="16" name="Picture 15" descr="A picture containing queen&#10;&#10;Description generated with high confidence">
            <a:extLst>
              <a:ext uri="{FF2B5EF4-FFF2-40B4-BE49-F238E27FC236}">
                <a16:creationId xmlns:a16="http://schemas.microsoft.com/office/drawing/2014/main" id="{7D436C32-68A9-4D7F-99BB-044D81245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1823" y="4968875"/>
            <a:ext cx="1829944" cy="1524000"/>
          </a:xfrm>
          <a:prstGeom prst="rect">
            <a:avLst/>
          </a:prstGeom>
        </p:spPr>
      </p:pic>
      <p:pic>
        <p:nvPicPr>
          <p:cNvPr id="18" name="Picture 17" descr="A drawing of a cartoon character&#10;&#10;Description generated with high confidence">
            <a:extLst>
              <a:ext uri="{FF2B5EF4-FFF2-40B4-BE49-F238E27FC236}">
                <a16:creationId xmlns:a16="http://schemas.microsoft.com/office/drawing/2014/main" id="{DC13BE05-DF4C-427D-B5E0-67CA10FCBB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8206" y="4968875"/>
            <a:ext cx="1829944" cy="1524000"/>
          </a:xfrm>
          <a:prstGeom prst="rect">
            <a:avLst/>
          </a:prstGeom>
        </p:spPr>
      </p:pic>
    </p:spTree>
    <p:extLst>
      <p:ext uri="{BB962C8B-B14F-4D97-AF65-F5344CB8AC3E}">
        <p14:creationId xmlns:p14="http://schemas.microsoft.com/office/powerpoint/2010/main" val="3313531584"/>
      </p:ext>
    </p:extLst>
  </p:cSld>
  <p:clrMapOvr>
    <a:masterClrMapping/>
  </p:clrMapOvr>
  <p:transition spd="slow" advClick="0" advTm="10100">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8C1F7-18D1-4DF9-B48D-3916ED9066C7}"/>
              </a:ext>
            </a:extLst>
          </p:cNvPr>
          <p:cNvSpPr>
            <a:spLocks noGrp="1"/>
          </p:cNvSpPr>
          <p:nvPr>
            <p:ph type="ctrTitle"/>
          </p:nvPr>
        </p:nvSpPr>
        <p:spPr>
          <a:xfrm>
            <a:off x="4312558" y="714636"/>
            <a:ext cx="7710033" cy="6610821"/>
          </a:xfrm>
        </p:spPr>
        <p:txBody>
          <a:bodyPr>
            <a:normAutofit fontScale="90000"/>
          </a:bodyPr>
          <a:lstStyle/>
          <a:p>
            <a:pPr marL="457200" lvl="1" algn="l" rtl="0">
              <a:lnSpc>
                <a:spcPct val="90000"/>
              </a:lnSpc>
              <a:spcBef>
                <a:spcPts val="500"/>
              </a:spcBef>
            </a:pPr>
            <a:br>
              <a:rPr lang="en-GB" dirty="0">
                <a:latin typeface="Calibri" panose="020F0502020204030204" pitchFamily="34" charset="0"/>
                <a:cs typeface="Calibri" panose="020F0502020204030204" pitchFamily="34" charset="0"/>
              </a:rPr>
            </a:br>
            <a:br>
              <a:rPr lang="en-GB" sz="2400" dirty="0">
                <a:latin typeface="Calibri" panose="020F0502020204030204" pitchFamily="34" charset="0"/>
                <a:cs typeface="Calibri" panose="020F0502020204030204" pitchFamily="34" charset="0"/>
              </a:rPr>
            </a:br>
            <a:br>
              <a:rPr lang="en-GB" sz="2400" dirty="0">
                <a:latin typeface="Calibri" panose="020F0502020204030204" pitchFamily="34" charset="0"/>
                <a:cs typeface="Calibri" panose="020F0502020204030204" pitchFamily="34" charset="0"/>
              </a:rPr>
            </a:br>
            <a:br>
              <a:rPr lang="en-GB" sz="2400" dirty="0">
                <a:latin typeface="Calibri" panose="020F0502020204030204" pitchFamily="34" charset="0"/>
                <a:cs typeface="Calibri" panose="020F0502020204030204" pitchFamily="34" charset="0"/>
              </a:rPr>
            </a:br>
            <a:br>
              <a:rPr lang="en-GB" sz="2400" dirty="0">
                <a:latin typeface="Calibri" panose="020F0502020204030204" pitchFamily="34" charset="0"/>
                <a:cs typeface="Calibri" panose="020F0502020204030204" pitchFamily="34" charset="0"/>
              </a:rPr>
            </a:br>
            <a:br>
              <a:rPr lang="en-GB" sz="2400" dirty="0">
                <a:latin typeface="Calibri" panose="020F0502020204030204" pitchFamily="34" charset="0"/>
                <a:cs typeface="Calibri" panose="020F0502020204030204" pitchFamily="34" charset="0"/>
              </a:rPr>
            </a:br>
            <a:r>
              <a:rPr lang="en-GB" sz="2400" b="1" u="sng" dirty="0">
                <a:latin typeface="Calibri" panose="020F0502020204030204" pitchFamily="34" charset="0"/>
                <a:cs typeface="Calibri" panose="020F0502020204030204" pitchFamily="34" charset="0"/>
              </a:rPr>
              <a:t>OUR LEGAL ENTITY </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We are a Community Benefit Society (a type of co-operative) under the Industrial and Provident Societies (Northern Ireland) Act 1969 . Registered with the Department for the Economy in Northern Ireland and also with the NI Charity Commission.</a:t>
            </a:r>
            <a:br>
              <a:rPr lang="en-GB" sz="2400" dirty="0">
                <a:latin typeface="Calibri" panose="020F0502020204030204" pitchFamily="34" charset="0"/>
                <a:cs typeface="Calibri" panose="020F0502020204030204" pitchFamily="34" charset="0"/>
              </a:rPr>
            </a:br>
            <a:br>
              <a:rPr lang="en-GB" sz="2400" dirty="0">
                <a:latin typeface="Calibri" panose="020F0502020204030204" pitchFamily="34" charset="0"/>
                <a:cs typeface="Calibri" panose="020F0502020204030204" pitchFamily="34" charset="0"/>
              </a:rPr>
            </a:br>
            <a:r>
              <a:rPr lang="en-GB" sz="2400" b="1" u="sng" dirty="0">
                <a:latin typeface="Calibri" panose="020F0502020204030204" pitchFamily="34" charset="0"/>
                <a:cs typeface="Calibri" panose="020F0502020204030204" pitchFamily="34" charset="0"/>
              </a:rPr>
              <a:t>OUR AIMS</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1) </a:t>
            </a:r>
            <a:r>
              <a:rPr lang="en-GB" sz="2400" kern="1200" dirty="0">
                <a:solidFill>
                  <a:prstClr val="white"/>
                </a:solidFill>
                <a:latin typeface="Calibri" panose="020F0502020204030204" pitchFamily="34" charset="0"/>
                <a:ea typeface="+mn-ea"/>
                <a:cs typeface="Calibri" panose="020F0502020204030204" pitchFamily="34" charset="0"/>
              </a:rPr>
              <a:t>Provide or assisting in the provision of facilities and services primarily for the benefit of the community of Ballymacash and surrounding areas for recreational, sporting and other leisure use</a:t>
            </a:r>
            <a:br>
              <a:rPr lang="en-GB" sz="2400" kern="1200" dirty="0">
                <a:solidFill>
                  <a:prstClr val="white"/>
                </a:solidFill>
                <a:latin typeface="Calibri" panose="020F0502020204030204" pitchFamily="34" charset="0"/>
                <a:ea typeface="+mn-ea"/>
                <a:cs typeface="Calibri" panose="020F0502020204030204" pitchFamily="34" charset="0"/>
              </a:rPr>
            </a:br>
            <a:r>
              <a:rPr lang="en-GB" sz="2400" kern="1200" dirty="0">
                <a:solidFill>
                  <a:prstClr val="white"/>
                </a:solidFill>
                <a:latin typeface="Calibri" panose="020F0502020204030204" pitchFamily="34" charset="0"/>
                <a:ea typeface="+mn-ea"/>
                <a:cs typeface="Calibri" panose="020F0502020204030204" pitchFamily="34" charset="0"/>
              </a:rPr>
              <a:t>2) Provide facilities for persons who by reason of their youth, age, infirmity or disability, poverty or social or economic circumstances may have need of special facilities and services</a:t>
            </a:r>
            <a:br>
              <a:rPr lang="en-GB" sz="2400" kern="1200" dirty="0">
                <a:solidFill>
                  <a:prstClr val="white"/>
                </a:solidFill>
                <a:latin typeface="Calibri" panose="020F0502020204030204" pitchFamily="34" charset="0"/>
                <a:ea typeface="+mn-ea"/>
                <a:cs typeface="Calibri" panose="020F0502020204030204" pitchFamily="34" charset="0"/>
              </a:rPr>
            </a:br>
            <a:r>
              <a:rPr lang="en-GB" sz="2400" kern="1200" dirty="0">
                <a:solidFill>
                  <a:prstClr val="white"/>
                </a:solidFill>
                <a:latin typeface="Calibri" panose="020F0502020204030204" pitchFamily="34" charset="0"/>
                <a:ea typeface="+mn-ea"/>
                <a:cs typeface="Calibri" panose="020F0502020204030204" pitchFamily="34" charset="0"/>
              </a:rPr>
              <a:t>3) Maintain facilities for the home ground of Ballymacash Rangers Football Club as the pre-eminent enterprise in the amateur football community of Lisburn.</a:t>
            </a:r>
            <a:br>
              <a:rPr lang="en-GB" sz="2800" kern="1200" dirty="0">
                <a:solidFill>
                  <a:prstClr val="white"/>
                </a:solidFill>
                <a:latin typeface="Calibri" panose="020F0502020204030204" pitchFamily="34" charset="0"/>
                <a:ea typeface="+mn-ea"/>
                <a:cs typeface="Calibri" panose="020F0502020204030204" pitchFamily="34" charset="0"/>
              </a:rPr>
            </a:br>
            <a:br>
              <a:rPr lang="en-GB" sz="1800" dirty="0"/>
            </a:br>
            <a:br>
              <a:rPr lang="en-GB" sz="1800" dirty="0"/>
            </a:br>
            <a:br>
              <a:rPr lang="en-GB" sz="1800" dirty="0"/>
            </a:br>
            <a:endParaRPr lang="en-GB" sz="1800" dirty="0"/>
          </a:p>
        </p:txBody>
      </p:sp>
      <p:sp>
        <p:nvSpPr>
          <p:cNvPr id="59" name="Freeform: Shape 58">
            <a:extLst>
              <a:ext uri="{FF2B5EF4-FFF2-40B4-BE49-F238E27FC236}">
                <a16:creationId xmlns:a16="http://schemas.microsoft.com/office/drawing/2014/main" id="{0012F80A-A0A8-4290-86BA-30AD1BC82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1188017" y="1188018"/>
            <a:ext cx="6858001" cy="4481963"/>
          </a:xfrm>
          <a:custGeom>
            <a:avLst/>
            <a:gdLst>
              <a:gd name="connsiteX0" fmla="*/ 6858001 w 6858001"/>
              <a:gd name="connsiteY0" fmla="*/ 1344715 h 4481963"/>
              <a:gd name="connsiteX1" fmla="*/ 6858001 w 6858001"/>
              <a:gd name="connsiteY1" fmla="*/ 1177 h 4481963"/>
              <a:gd name="connsiteX2" fmla="*/ 6702324 w 6858001"/>
              <a:gd name="connsiteY2" fmla="*/ 26222 h 4481963"/>
              <a:gd name="connsiteX3" fmla="*/ 6547333 w 6858001"/>
              <a:gd name="connsiteY3" fmla="*/ 50091 h 4481963"/>
              <a:gd name="connsiteX4" fmla="*/ 6391657 w 6858001"/>
              <a:gd name="connsiteY4" fmla="*/ 73455 h 4481963"/>
              <a:gd name="connsiteX5" fmla="*/ 6235294 w 6858001"/>
              <a:gd name="connsiteY5" fmla="*/ 93458 h 4481963"/>
              <a:gd name="connsiteX6" fmla="*/ 6079618 w 6858001"/>
              <a:gd name="connsiteY6" fmla="*/ 113629 h 4481963"/>
              <a:gd name="connsiteX7" fmla="*/ 5923255 w 6858001"/>
              <a:gd name="connsiteY7" fmla="*/ 132455 h 4481963"/>
              <a:gd name="connsiteX8" fmla="*/ 5768950 w 6858001"/>
              <a:gd name="connsiteY8" fmla="*/ 148591 h 4481963"/>
              <a:gd name="connsiteX9" fmla="*/ 5612588 w 6858001"/>
              <a:gd name="connsiteY9" fmla="*/ 163887 h 4481963"/>
              <a:gd name="connsiteX10" fmla="*/ 5456911 w 6858001"/>
              <a:gd name="connsiteY10" fmla="*/ 177839 h 4481963"/>
              <a:gd name="connsiteX11" fmla="*/ 5303978 w 6858001"/>
              <a:gd name="connsiteY11" fmla="*/ 189941 h 4481963"/>
              <a:gd name="connsiteX12" fmla="*/ 5148987 w 6858001"/>
              <a:gd name="connsiteY12" fmla="*/ 202044 h 4481963"/>
              <a:gd name="connsiteX13" fmla="*/ 4996054 w 6858001"/>
              <a:gd name="connsiteY13" fmla="*/ 212129 h 4481963"/>
              <a:gd name="connsiteX14" fmla="*/ 4843120 w 6858001"/>
              <a:gd name="connsiteY14" fmla="*/ 220029 h 4481963"/>
              <a:gd name="connsiteX15" fmla="*/ 4690873 w 6858001"/>
              <a:gd name="connsiteY15" fmla="*/ 228266 h 4481963"/>
              <a:gd name="connsiteX16" fmla="*/ 4539997 w 6858001"/>
              <a:gd name="connsiteY16" fmla="*/ 235157 h 4481963"/>
              <a:gd name="connsiteX17" fmla="*/ 4390492 w 6858001"/>
              <a:gd name="connsiteY17" fmla="*/ 240032 h 4481963"/>
              <a:gd name="connsiteX18" fmla="*/ 4240988 w 6858001"/>
              <a:gd name="connsiteY18" fmla="*/ 244234 h 4481963"/>
              <a:gd name="connsiteX19" fmla="*/ 4092855 w 6858001"/>
              <a:gd name="connsiteY19" fmla="*/ 248268 h 4481963"/>
              <a:gd name="connsiteX20" fmla="*/ 3946780 w 6858001"/>
              <a:gd name="connsiteY20" fmla="*/ 250117 h 4481963"/>
              <a:gd name="connsiteX21" fmla="*/ 3800704 w 6858001"/>
              <a:gd name="connsiteY21" fmla="*/ 252134 h 4481963"/>
              <a:gd name="connsiteX22" fmla="*/ 3656686 w 6858001"/>
              <a:gd name="connsiteY22" fmla="*/ 253143 h 4481963"/>
              <a:gd name="connsiteX23" fmla="*/ 3514040 w 6858001"/>
              <a:gd name="connsiteY23" fmla="*/ 252134 h 4481963"/>
              <a:gd name="connsiteX24" fmla="*/ 3372765 w 6858001"/>
              <a:gd name="connsiteY24" fmla="*/ 252134 h 4481963"/>
              <a:gd name="connsiteX25" fmla="*/ 3232862 w 6858001"/>
              <a:gd name="connsiteY25" fmla="*/ 250117 h 4481963"/>
              <a:gd name="connsiteX26" fmla="*/ 3095702 w 6858001"/>
              <a:gd name="connsiteY26" fmla="*/ 247092 h 4481963"/>
              <a:gd name="connsiteX27" fmla="*/ 2959914 w 6858001"/>
              <a:gd name="connsiteY27" fmla="*/ 244234 h 4481963"/>
              <a:gd name="connsiteX28" fmla="*/ 2826868 w 6858001"/>
              <a:gd name="connsiteY28" fmla="*/ 241040 h 4481963"/>
              <a:gd name="connsiteX29" fmla="*/ 2694509 w 6858001"/>
              <a:gd name="connsiteY29" fmla="*/ 236166 h 4481963"/>
              <a:gd name="connsiteX30" fmla="*/ 2564208 w 6858001"/>
              <a:gd name="connsiteY30" fmla="*/ 230955 h 4481963"/>
              <a:gd name="connsiteX31" fmla="*/ 2436649 w 6858001"/>
              <a:gd name="connsiteY31" fmla="*/ 226249 h 4481963"/>
              <a:gd name="connsiteX32" fmla="*/ 2187703 w 6858001"/>
              <a:gd name="connsiteY32" fmla="*/ 212969 h 4481963"/>
              <a:gd name="connsiteX33" fmla="*/ 1949045 w 6858001"/>
              <a:gd name="connsiteY33" fmla="*/ 198850 h 4481963"/>
              <a:gd name="connsiteX34" fmla="*/ 1719988 w 6858001"/>
              <a:gd name="connsiteY34" fmla="*/ 184058 h 4481963"/>
              <a:gd name="connsiteX35" fmla="*/ 1503275 w 6858001"/>
              <a:gd name="connsiteY35" fmla="*/ 167753 h 4481963"/>
              <a:gd name="connsiteX36" fmla="*/ 1296163 w 6858001"/>
              <a:gd name="connsiteY36" fmla="*/ 150776 h 4481963"/>
              <a:gd name="connsiteX37" fmla="*/ 1104139 w 6858001"/>
              <a:gd name="connsiteY37" fmla="*/ 132455 h 4481963"/>
              <a:gd name="connsiteX38" fmla="*/ 923774 w 6858001"/>
              <a:gd name="connsiteY38" fmla="*/ 114469 h 4481963"/>
              <a:gd name="connsiteX39" fmla="*/ 757810 w 6858001"/>
              <a:gd name="connsiteY39" fmla="*/ 96484 h 4481963"/>
              <a:gd name="connsiteX40" fmla="*/ 605563 w 6858001"/>
              <a:gd name="connsiteY40" fmla="*/ 79507 h 4481963"/>
              <a:gd name="connsiteX41" fmla="*/ 470460 w 6858001"/>
              <a:gd name="connsiteY41" fmla="*/ 63370 h 4481963"/>
              <a:gd name="connsiteX42" fmla="*/ 348388 w 6858001"/>
              <a:gd name="connsiteY42" fmla="*/ 48074 h 4481963"/>
              <a:gd name="connsiteX43" fmla="*/ 245518 w 6858001"/>
              <a:gd name="connsiteY43" fmla="*/ 35299 h 4481963"/>
              <a:gd name="connsiteX44" fmla="*/ 159107 w 6858001"/>
              <a:gd name="connsiteY44" fmla="*/ 23197 h 4481963"/>
              <a:gd name="connsiteX45" fmla="*/ 40463 w 6858001"/>
              <a:gd name="connsiteY45" fmla="*/ 5883 h 4481963"/>
              <a:gd name="connsiteX46" fmla="*/ 1 w 6858001"/>
              <a:gd name="connsiteY46" fmla="*/ 0 h 4481963"/>
              <a:gd name="connsiteX47" fmla="*/ 1 w 6858001"/>
              <a:gd name="connsiteY47" fmla="*/ 904157 h 4481963"/>
              <a:gd name="connsiteX48" fmla="*/ 0 w 6858001"/>
              <a:gd name="connsiteY48" fmla="*/ 904157 h 4481963"/>
              <a:gd name="connsiteX49" fmla="*/ 0 w 6858001"/>
              <a:gd name="connsiteY49" fmla="*/ 4481963 h 4481963"/>
              <a:gd name="connsiteX50" fmla="*/ 6858000 w 6858001"/>
              <a:gd name="connsiteY50" fmla="*/ 4481963 h 4481963"/>
              <a:gd name="connsiteX51" fmla="*/ 6858000 w 6858001"/>
              <a:gd name="connsiteY51" fmla="*/ 1344715 h 448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4481963">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4157"/>
                </a:lnTo>
                <a:lnTo>
                  <a:pt x="0" y="904157"/>
                </a:lnTo>
                <a:lnTo>
                  <a:pt x="0" y="4481963"/>
                </a:lnTo>
                <a:lnTo>
                  <a:pt x="6858000" y="4481963"/>
                </a:lnTo>
                <a:lnTo>
                  <a:pt x="6858000" y="1344715"/>
                </a:lnTo>
                <a:close/>
              </a:path>
            </a:pathLst>
          </a:custGeom>
          <a:solidFill>
            <a:srgbClr val="FFFFFF"/>
          </a:solidFill>
          <a:ln>
            <a:noFill/>
          </a:ln>
        </p:spPr>
      </p:sp>
      <p:sp>
        <p:nvSpPr>
          <p:cNvPr id="61" name="Freeform 7">
            <a:extLst>
              <a:ext uri="{FF2B5EF4-FFF2-40B4-BE49-F238E27FC236}">
                <a16:creationId xmlns:a16="http://schemas.microsoft.com/office/drawing/2014/main" id="{206D78C0-B276-4756-88F9-D198A448D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 name="Picture 8" descr="A close up of a sign&#10;&#10;Description generated with very high confidence">
            <a:extLst>
              <a:ext uri="{FF2B5EF4-FFF2-40B4-BE49-F238E27FC236}">
                <a16:creationId xmlns:a16="http://schemas.microsoft.com/office/drawing/2014/main" id="{D5BAE9DF-FA73-5345-B2BB-4F77EF141010}"/>
              </a:ext>
            </a:extLst>
          </p:cNvPr>
          <p:cNvPicPr>
            <a:picLocks noChangeAspect="1"/>
          </p:cNvPicPr>
          <p:nvPr/>
        </p:nvPicPr>
        <p:blipFill>
          <a:blip r:embed="rId3"/>
          <a:stretch>
            <a:fillRect/>
          </a:stretch>
        </p:blipFill>
        <p:spPr>
          <a:xfrm>
            <a:off x="1138747" y="4150911"/>
            <a:ext cx="1924734" cy="2042159"/>
          </a:xfrm>
          <a:prstGeom prst="rect">
            <a:avLst/>
          </a:prstGeom>
          <a:effectLst/>
        </p:spPr>
      </p:pic>
      <p:pic>
        <p:nvPicPr>
          <p:cNvPr id="8" name="Picture 7">
            <a:extLst>
              <a:ext uri="{FF2B5EF4-FFF2-40B4-BE49-F238E27FC236}">
                <a16:creationId xmlns:a16="http://schemas.microsoft.com/office/drawing/2014/main" id="{E31A56C1-A607-4593-8B07-622C05A188AC}"/>
              </a:ext>
            </a:extLst>
          </p:cNvPr>
          <p:cNvPicPr>
            <a:picLocks noChangeAspect="1"/>
          </p:cNvPicPr>
          <p:nvPr/>
        </p:nvPicPr>
        <p:blipFill>
          <a:blip r:embed="rId4"/>
          <a:stretch>
            <a:fillRect/>
          </a:stretch>
        </p:blipFill>
        <p:spPr>
          <a:xfrm>
            <a:off x="0" y="1369212"/>
            <a:ext cx="4202229" cy="1412486"/>
          </a:xfrm>
          <a:prstGeom prst="rect">
            <a:avLst/>
          </a:prstGeom>
          <a:effectLst/>
        </p:spPr>
      </p:pic>
    </p:spTree>
    <p:extLst>
      <p:ext uri="{BB962C8B-B14F-4D97-AF65-F5344CB8AC3E}">
        <p14:creationId xmlns:p14="http://schemas.microsoft.com/office/powerpoint/2010/main" val="353552795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398C1F7-18D1-4DF9-B48D-3916ED9066C7}"/>
              </a:ext>
            </a:extLst>
          </p:cNvPr>
          <p:cNvSpPr>
            <a:spLocks noGrp="1"/>
          </p:cNvSpPr>
          <p:nvPr>
            <p:ph type="ctrTitle"/>
          </p:nvPr>
        </p:nvSpPr>
        <p:spPr>
          <a:xfrm>
            <a:off x="7898130" y="1516558"/>
            <a:ext cx="4293870" cy="5901511"/>
          </a:xfrm>
        </p:spPr>
        <p:txBody>
          <a:bodyPr>
            <a:normAutofit fontScale="90000"/>
          </a:bodyPr>
          <a:lstStyle/>
          <a:p>
            <a:pPr algn="ctr">
              <a:lnSpc>
                <a:spcPct val="90000"/>
              </a:lnSpc>
            </a:pPr>
            <a:r>
              <a:rPr lang="en-GB" sz="2900" b="1" dirty="0">
                <a:solidFill>
                  <a:schemeClr val="bg1"/>
                </a:solidFill>
              </a:rPr>
              <a:t>COMMUNITY SHARE OFFER OPENED IN JUNE/JULY 2018</a:t>
            </a:r>
            <a:br>
              <a:rPr lang="en-GB" sz="2900" b="1" dirty="0">
                <a:solidFill>
                  <a:srgbClr val="FFFF00"/>
                </a:solidFill>
              </a:rPr>
            </a:br>
            <a:br>
              <a:rPr lang="en-GB" sz="2900" b="1" dirty="0">
                <a:solidFill>
                  <a:srgbClr val="FFFF00"/>
                </a:solidFill>
              </a:rPr>
            </a:br>
            <a:r>
              <a:rPr lang="en-GB" sz="2900" b="1" dirty="0">
                <a:solidFill>
                  <a:srgbClr val="FFFF00"/>
                </a:solidFill>
              </a:rPr>
              <a:t>297</a:t>
            </a:r>
            <a:r>
              <a:rPr lang="en-GB" sz="2900" b="1" dirty="0">
                <a:solidFill>
                  <a:srgbClr val="EBEBEB"/>
                </a:solidFill>
              </a:rPr>
              <a:t> INDIVUALS INVESTED INTO THE SOCIETY</a:t>
            </a:r>
            <a:br>
              <a:rPr lang="en-GB" sz="2900" b="1" dirty="0">
                <a:solidFill>
                  <a:srgbClr val="EBEBEB"/>
                </a:solidFill>
              </a:rPr>
            </a:br>
            <a:br>
              <a:rPr lang="en-GB" sz="2900" b="1" dirty="0">
                <a:solidFill>
                  <a:srgbClr val="EBEBEB"/>
                </a:solidFill>
              </a:rPr>
            </a:br>
            <a:r>
              <a:rPr lang="en-GB" sz="2900" b="1" dirty="0">
                <a:solidFill>
                  <a:srgbClr val="FFFF00"/>
                </a:solidFill>
              </a:rPr>
              <a:t>32</a:t>
            </a:r>
            <a:r>
              <a:rPr lang="en-GB" sz="2900" b="1" dirty="0">
                <a:solidFill>
                  <a:srgbClr val="EBEBEB"/>
                </a:solidFill>
              </a:rPr>
              <a:t> BUSINESSES/SCHOOLS INVESTED</a:t>
            </a:r>
            <a:br>
              <a:rPr lang="en-GB" sz="2900" b="1" dirty="0">
                <a:solidFill>
                  <a:srgbClr val="EBEBEB"/>
                </a:solidFill>
              </a:rPr>
            </a:br>
            <a:br>
              <a:rPr lang="en-GB" sz="2900" b="1" dirty="0">
                <a:solidFill>
                  <a:srgbClr val="EBEBEB"/>
                </a:solidFill>
              </a:rPr>
            </a:br>
            <a:r>
              <a:rPr lang="en-GB" sz="2900" b="1" dirty="0">
                <a:solidFill>
                  <a:srgbClr val="EBEBEB"/>
                </a:solidFill>
              </a:rPr>
              <a:t>TOTAL OF </a:t>
            </a:r>
            <a:r>
              <a:rPr lang="en-GB" sz="2900" b="1" dirty="0">
                <a:solidFill>
                  <a:srgbClr val="FFFF00"/>
                </a:solidFill>
              </a:rPr>
              <a:t>£112,540 </a:t>
            </a:r>
            <a:r>
              <a:rPr lang="en-GB" sz="2900" b="1" dirty="0">
                <a:solidFill>
                  <a:srgbClr val="EBEBEB"/>
                </a:solidFill>
              </a:rPr>
              <a:t>RAISED THROUGH THE OFFER</a:t>
            </a:r>
            <a:br>
              <a:rPr lang="en-GB" sz="2900" b="1" dirty="0">
                <a:solidFill>
                  <a:srgbClr val="EBEBEB"/>
                </a:solidFill>
              </a:rPr>
            </a:br>
            <a:br>
              <a:rPr lang="en-GB" sz="2900" b="1" dirty="0">
                <a:solidFill>
                  <a:srgbClr val="EBEBEB"/>
                </a:solidFill>
              </a:rPr>
            </a:br>
            <a:br>
              <a:rPr lang="en-GB" sz="2900" dirty="0">
                <a:solidFill>
                  <a:srgbClr val="EBEBEB"/>
                </a:solidFill>
              </a:rPr>
            </a:br>
            <a:endParaRPr lang="en-GB" sz="2900" dirty="0">
              <a:solidFill>
                <a:srgbClr val="EBEBEB"/>
              </a:solidFill>
            </a:endParaRPr>
          </a:p>
        </p:txBody>
      </p:sp>
      <p:sp>
        <p:nvSpPr>
          <p:cNvPr id="50"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52" name="Freeform: Shape 51">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Rectangle 53">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Picture 7">
            <a:extLst>
              <a:ext uri="{FF2B5EF4-FFF2-40B4-BE49-F238E27FC236}">
                <a16:creationId xmlns:a16="http://schemas.microsoft.com/office/drawing/2014/main" id="{E31A56C1-A607-4593-8B07-622C05A188AC}"/>
              </a:ext>
            </a:extLst>
          </p:cNvPr>
          <p:cNvPicPr>
            <a:picLocks noChangeAspect="1"/>
          </p:cNvPicPr>
          <p:nvPr/>
        </p:nvPicPr>
        <p:blipFill>
          <a:blip r:embed="rId3"/>
          <a:stretch>
            <a:fillRect/>
          </a:stretch>
        </p:blipFill>
        <p:spPr>
          <a:xfrm>
            <a:off x="50113" y="0"/>
            <a:ext cx="3093795" cy="1163512"/>
          </a:xfrm>
          <a:prstGeom prst="rect">
            <a:avLst/>
          </a:prstGeom>
          <a:effectLst/>
        </p:spPr>
      </p:pic>
      <p:sp>
        <p:nvSpPr>
          <p:cNvPr id="2" name="Rectangle 1">
            <a:extLst>
              <a:ext uri="{FF2B5EF4-FFF2-40B4-BE49-F238E27FC236}">
                <a16:creationId xmlns:a16="http://schemas.microsoft.com/office/drawing/2014/main" id="{1FF1C8C2-157D-4C22-8465-07265C90E9C0}"/>
              </a:ext>
            </a:extLst>
          </p:cNvPr>
          <p:cNvSpPr/>
          <p:nvPr/>
        </p:nvSpPr>
        <p:spPr>
          <a:xfrm>
            <a:off x="4575733" y="373559"/>
            <a:ext cx="5830443" cy="738664"/>
          </a:xfrm>
          <a:prstGeom prst="rect">
            <a:avLst/>
          </a:prstGeom>
          <a:noFill/>
        </p:spPr>
        <p:txBody>
          <a:bodyPr wrap="none" lIns="91440" tIns="45720" rIns="91440" bIns="45720">
            <a:spAutoFit/>
          </a:bodyPr>
          <a:lstStyle/>
          <a:p>
            <a:pPr algn="ctr"/>
            <a:r>
              <a:rPr lang="en-US" sz="4200" dirty="0">
                <a:solidFill>
                  <a:schemeClr val="bg1"/>
                </a:solidFill>
              </a:rPr>
              <a:t>PHASE 1 SHARE OFFER</a:t>
            </a:r>
            <a:endParaRPr lang="en-US" sz="4200" b="1" cap="none" spc="0" dirty="0">
              <a:ln w="12700">
                <a:solidFill>
                  <a:schemeClr val="accent1"/>
                </a:solidFill>
                <a:prstDash val="solid"/>
              </a:ln>
              <a:solidFill>
                <a:schemeClr val="bg1"/>
              </a:solidFill>
              <a:effectLst>
                <a:outerShdw dist="38100" dir="2640000" algn="bl" rotWithShape="0">
                  <a:schemeClr val="accent1"/>
                </a:outerShdw>
              </a:effectLst>
            </a:endParaRPr>
          </a:p>
        </p:txBody>
      </p:sp>
      <p:pic>
        <p:nvPicPr>
          <p:cNvPr id="9" name="Picture 8" descr="A close up of a sign&#10;&#10;Description generated with very high confidence">
            <a:extLst>
              <a:ext uri="{FF2B5EF4-FFF2-40B4-BE49-F238E27FC236}">
                <a16:creationId xmlns:a16="http://schemas.microsoft.com/office/drawing/2014/main" id="{D5BAE9DF-FA73-5345-B2BB-4F77EF141010}"/>
              </a:ext>
            </a:extLst>
          </p:cNvPr>
          <p:cNvPicPr>
            <a:picLocks noChangeAspect="1"/>
          </p:cNvPicPr>
          <p:nvPr/>
        </p:nvPicPr>
        <p:blipFill>
          <a:blip r:embed="rId4"/>
          <a:stretch>
            <a:fillRect/>
          </a:stretch>
        </p:blipFill>
        <p:spPr>
          <a:xfrm>
            <a:off x="2970161" y="-2"/>
            <a:ext cx="1245701" cy="1321774"/>
          </a:xfrm>
          <a:prstGeom prst="rect">
            <a:avLst/>
          </a:prstGeom>
        </p:spPr>
      </p:pic>
      <p:pic>
        <p:nvPicPr>
          <p:cNvPr id="6" name="Online Media 5" descr="Ballymacash Sports Academy Schools Tournament">
            <a:hlinkClick r:id="" action="ppaction://media"/>
            <a:extLst>
              <a:ext uri="{FF2B5EF4-FFF2-40B4-BE49-F238E27FC236}">
                <a16:creationId xmlns:a16="http://schemas.microsoft.com/office/drawing/2014/main" id="{97CDCE09-5688-1D43-81CE-2DFA641D7EE0}"/>
              </a:ext>
            </a:extLst>
          </p:cNvPr>
          <p:cNvPicPr>
            <a:picLocks noRot="1" noChangeAspect="1"/>
          </p:cNvPicPr>
          <p:nvPr>
            <a:videoFile r:link="rId1"/>
          </p:nvPr>
        </p:nvPicPr>
        <p:blipFill>
          <a:blip r:embed="rId5"/>
          <a:stretch>
            <a:fillRect/>
          </a:stretch>
        </p:blipFill>
        <p:spPr>
          <a:xfrm>
            <a:off x="0" y="1485782"/>
            <a:ext cx="7615553" cy="4998659"/>
          </a:xfrm>
          <a:prstGeom prst="rect">
            <a:avLst/>
          </a:prstGeom>
        </p:spPr>
      </p:pic>
    </p:spTree>
    <p:extLst>
      <p:ext uri="{BB962C8B-B14F-4D97-AF65-F5344CB8AC3E}">
        <p14:creationId xmlns:p14="http://schemas.microsoft.com/office/powerpoint/2010/main" val="4037908895"/>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F7302AF-86B9-441B-8D24-AC382E2A4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3" name="Picture 42">
            <a:extLst>
              <a:ext uri="{FF2B5EF4-FFF2-40B4-BE49-F238E27FC236}">
                <a16:creationId xmlns:a16="http://schemas.microsoft.com/office/drawing/2014/main" id="{99A2A6C2-D371-4C6B-B50F-CC71C6D01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5" name="Oval 44">
            <a:extLst>
              <a:ext uri="{FF2B5EF4-FFF2-40B4-BE49-F238E27FC236}">
                <a16:creationId xmlns:a16="http://schemas.microsoft.com/office/drawing/2014/main" id="{5F07A6A6-E44B-411E-AA18-65E481136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7" name="Picture 46">
            <a:extLst>
              <a:ext uri="{FF2B5EF4-FFF2-40B4-BE49-F238E27FC236}">
                <a16:creationId xmlns:a16="http://schemas.microsoft.com/office/drawing/2014/main" id="{8CC3468F-5EED-42B0-8507-F30360E1D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9" name="Picture 48">
            <a:extLst>
              <a:ext uri="{FF2B5EF4-FFF2-40B4-BE49-F238E27FC236}">
                <a16:creationId xmlns:a16="http://schemas.microsoft.com/office/drawing/2014/main" id="{591711EE-029D-453C-9AE9-E87829F1D3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1" name="Rectangle 50">
            <a:extLst>
              <a:ext uri="{FF2B5EF4-FFF2-40B4-BE49-F238E27FC236}">
                <a16:creationId xmlns:a16="http://schemas.microsoft.com/office/drawing/2014/main" id="{5D5A8E14-301B-40C0-A174-D2232EF95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itle 2">
            <a:extLst>
              <a:ext uri="{FF2B5EF4-FFF2-40B4-BE49-F238E27FC236}">
                <a16:creationId xmlns:a16="http://schemas.microsoft.com/office/drawing/2014/main" id="{845908D4-F631-4E59-B36D-C48B73877E5E}"/>
              </a:ext>
            </a:extLst>
          </p:cNvPr>
          <p:cNvSpPr>
            <a:spLocks noGrp="1"/>
          </p:cNvSpPr>
          <p:nvPr>
            <p:ph type="ctrTitle"/>
          </p:nvPr>
        </p:nvSpPr>
        <p:spPr>
          <a:xfrm>
            <a:off x="262579" y="541057"/>
            <a:ext cx="4811692" cy="1400530"/>
          </a:xfrm>
        </p:spPr>
        <p:txBody>
          <a:bodyPr vert="horz" lIns="91440" tIns="45720" rIns="91440" bIns="45720" rtlCol="0" anchor="t">
            <a:normAutofit/>
          </a:bodyPr>
          <a:lstStyle/>
          <a:p>
            <a:r>
              <a:rPr lang="en-US" sz="4200" dirty="0"/>
              <a:t>GRANT  FUNDING</a:t>
            </a:r>
          </a:p>
        </p:txBody>
      </p:sp>
      <p:sp>
        <p:nvSpPr>
          <p:cNvPr id="53" name="Freeform 23">
            <a:extLst>
              <a:ext uri="{FF2B5EF4-FFF2-40B4-BE49-F238E27FC236}">
                <a16:creationId xmlns:a16="http://schemas.microsoft.com/office/drawing/2014/main" id="{72742D7C-18EF-4DDC-B3B1-7D394C348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55" name="Freeform 5">
            <a:extLst>
              <a:ext uri="{FF2B5EF4-FFF2-40B4-BE49-F238E27FC236}">
                <a16:creationId xmlns:a16="http://schemas.microsoft.com/office/drawing/2014/main" id="{988C142E-CC9F-44B8-8D5D-31AAC6048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7" name="Rectangle 56">
            <a:extLst>
              <a:ext uri="{FF2B5EF4-FFF2-40B4-BE49-F238E27FC236}">
                <a16:creationId xmlns:a16="http://schemas.microsoft.com/office/drawing/2014/main" id="{9E94BCDA-357F-41B2-B8DF-AE01C13BE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1" y="0"/>
            <a:ext cx="6098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generated with very high confidence">
            <a:extLst>
              <a:ext uri="{FF2B5EF4-FFF2-40B4-BE49-F238E27FC236}">
                <a16:creationId xmlns:a16="http://schemas.microsoft.com/office/drawing/2014/main" id="{8BFF62E6-7DA1-464A-B8C9-0C4838017EBB}"/>
              </a:ext>
            </a:extLst>
          </p:cNvPr>
          <p:cNvPicPr>
            <a:picLocks noChangeAspect="1"/>
          </p:cNvPicPr>
          <p:nvPr/>
        </p:nvPicPr>
        <p:blipFill>
          <a:blip r:embed="rId7"/>
          <a:stretch>
            <a:fillRect/>
          </a:stretch>
        </p:blipFill>
        <p:spPr>
          <a:xfrm>
            <a:off x="9131062" y="5172497"/>
            <a:ext cx="2414825" cy="772744"/>
          </a:xfrm>
          <a:prstGeom prst="rect">
            <a:avLst/>
          </a:prstGeom>
          <a:effectLst/>
        </p:spPr>
      </p:pic>
      <p:sp>
        <p:nvSpPr>
          <p:cNvPr id="59" name="Rectangle 58">
            <a:extLst>
              <a:ext uri="{FF2B5EF4-FFF2-40B4-BE49-F238E27FC236}">
                <a16:creationId xmlns:a16="http://schemas.microsoft.com/office/drawing/2014/main" id="{5DFB004C-C794-45CE-846D-166C532D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D3AC6B46-7ACD-41FB-9340-9ECCC80AD83A}"/>
              </a:ext>
            </a:extLst>
          </p:cNvPr>
          <p:cNvSpPr txBox="1"/>
          <p:nvPr/>
        </p:nvSpPr>
        <p:spPr>
          <a:xfrm>
            <a:off x="646113" y="1600200"/>
            <a:ext cx="4165146" cy="5099505"/>
          </a:xfrm>
          <a:prstGeom prst="rect">
            <a:avLst/>
          </a:prstGeom>
        </p:spPr>
        <p:txBody>
          <a:bodyPr vert="horz" lIns="91440" tIns="45720" rIns="91440" bIns="45720" rtlCol="0">
            <a:normAutofit lnSpcReduction="10000"/>
          </a:bodyPr>
          <a:lstStyle/>
          <a:p>
            <a:pPr algn="ctr">
              <a:spcBef>
                <a:spcPts val="1000"/>
              </a:spcBef>
              <a:buClr>
                <a:schemeClr val="bg2">
                  <a:lumMod val="40000"/>
                  <a:lumOff val="60000"/>
                </a:schemeClr>
              </a:buClr>
              <a:buSzPct val="80000"/>
              <a:buFont typeface="Wingdings 3" charset="2"/>
              <a:buChar char=""/>
            </a:pPr>
            <a:r>
              <a:rPr lang="en-US" sz="2000" dirty="0">
                <a:latin typeface="+mj-lt"/>
                <a:ea typeface="+mj-ea"/>
                <a:cs typeface="+mj-cs"/>
              </a:rPr>
              <a:t>Co Op Foundation</a:t>
            </a:r>
          </a:p>
          <a:p>
            <a:pPr algn="ctr">
              <a:spcBef>
                <a:spcPts val="1000"/>
              </a:spcBef>
              <a:buClr>
                <a:schemeClr val="bg2">
                  <a:lumMod val="40000"/>
                  <a:lumOff val="60000"/>
                </a:schemeClr>
              </a:buClr>
              <a:buSzPct val="80000"/>
              <a:buFont typeface="Wingdings 3" charset="2"/>
              <a:buChar char=""/>
            </a:pPr>
            <a:r>
              <a:rPr lang="en-US" sz="2000" dirty="0">
                <a:latin typeface="+mj-lt"/>
                <a:ea typeface="+mj-ea"/>
                <a:cs typeface="+mj-cs"/>
              </a:rPr>
              <a:t>£25,000</a:t>
            </a:r>
          </a:p>
          <a:p>
            <a:pPr algn="ctr">
              <a:spcBef>
                <a:spcPts val="1000"/>
              </a:spcBef>
              <a:buClr>
                <a:schemeClr val="bg2">
                  <a:lumMod val="40000"/>
                  <a:lumOff val="60000"/>
                </a:schemeClr>
              </a:buClr>
              <a:buSzPct val="80000"/>
              <a:buFont typeface="Wingdings 3" charset="2"/>
              <a:buChar char=""/>
            </a:pPr>
            <a:r>
              <a:rPr lang="en-US" sz="2000" dirty="0">
                <a:latin typeface="+mj-lt"/>
                <a:ea typeface="+mj-ea"/>
                <a:cs typeface="+mj-cs"/>
              </a:rPr>
              <a:t>The Alpha Programme</a:t>
            </a:r>
          </a:p>
          <a:p>
            <a:pPr algn="ctr">
              <a:spcBef>
                <a:spcPts val="1000"/>
              </a:spcBef>
              <a:buClr>
                <a:schemeClr val="bg2">
                  <a:lumMod val="40000"/>
                  <a:lumOff val="60000"/>
                </a:schemeClr>
              </a:buClr>
              <a:buSzPct val="80000"/>
              <a:buFont typeface="Wingdings 3" charset="2"/>
              <a:buChar char=""/>
            </a:pPr>
            <a:r>
              <a:rPr lang="en-US" sz="2000" dirty="0">
                <a:latin typeface="+mj-lt"/>
                <a:ea typeface="+mj-ea"/>
                <a:cs typeface="+mj-cs"/>
              </a:rPr>
              <a:t>£50,000</a:t>
            </a:r>
          </a:p>
          <a:p>
            <a:pPr algn="ctr">
              <a:spcBef>
                <a:spcPts val="1000"/>
              </a:spcBef>
              <a:buClr>
                <a:schemeClr val="bg2">
                  <a:lumMod val="40000"/>
                  <a:lumOff val="60000"/>
                </a:schemeClr>
              </a:buClr>
              <a:buSzPct val="80000"/>
              <a:buFont typeface="Wingdings 3" charset="2"/>
              <a:buChar char=""/>
            </a:pPr>
            <a:r>
              <a:rPr lang="en-US" sz="2000" dirty="0">
                <a:latin typeface="+mj-lt"/>
                <a:ea typeface="+mj-ea"/>
                <a:cs typeface="+mj-cs"/>
              </a:rPr>
              <a:t>Army Covenant Fund</a:t>
            </a:r>
          </a:p>
          <a:p>
            <a:pPr algn="ctr">
              <a:spcBef>
                <a:spcPts val="1000"/>
              </a:spcBef>
              <a:buClr>
                <a:schemeClr val="bg2">
                  <a:lumMod val="40000"/>
                  <a:lumOff val="60000"/>
                </a:schemeClr>
              </a:buClr>
              <a:buSzPct val="80000"/>
              <a:buFont typeface="Wingdings 3" charset="2"/>
              <a:buChar char=""/>
            </a:pPr>
            <a:r>
              <a:rPr lang="en-US" sz="2000" dirty="0">
                <a:latin typeface="+mj-lt"/>
                <a:ea typeface="+mj-ea"/>
                <a:cs typeface="+mj-cs"/>
              </a:rPr>
              <a:t>£20,000</a:t>
            </a:r>
          </a:p>
          <a:p>
            <a:pPr algn="ctr">
              <a:spcBef>
                <a:spcPts val="1000"/>
              </a:spcBef>
              <a:buClr>
                <a:schemeClr val="bg2">
                  <a:lumMod val="40000"/>
                  <a:lumOff val="60000"/>
                </a:schemeClr>
              </a:buClr>
              <a:buSzPct val="80000"/>
              <a:buFont typeface="Wingdings 3" charset="2"/>
              <a:buChar char=""/>
            </a:pPr>
            <a:r>
              <a:rPr lang="en-US" sz="2000" dirty="0">
                <a:latin typeface="+mj-lt"/>
                <a:ea typeface="+mj-ea"/>
                <a:cs typeface="+mj-cs"/>
              </a:rPr>
              <a:t>Dept for Communities</a:t>
            </a:r>
          </a:p>
          <a:p>
            <a:pPr algn="ctr">
              <a:spcBef>
                <a:spcPts val="1000"/>
              </a:spcBef>
              <a:buClr>
                <a:schemeClr val="bg2">
                  <a:lumMod val="40000"/>
                  <a:lumOff val="60000"/>
                </a:schemeClr>
              </a:buClr>
              <a:buSzPct val="80000"/>
              <a:buFont typeface="Wingdings 3" charset="2"/>
              <a:buChar char=""/>
            </a:pPr>
            <a:r>
              <a:rPr lang="en-US" sz="2000" dirty="0">
                <a:latin typeface="+mj-lt"/>
                <a:ea typeface="+mj-ea"/>
                <a:cs typeface="+mj-cs"/>
              </a:rPr>
              <a:t>£113,000</a:t>
            </a:r>
          </a:p>
          <a:p>
            <a:pPr algn="ctr">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pPr algn="ctr">
              <a:spcBef>
                <a:spcPts val="1000"/>
              </a:spcBef>
              <a:buClr>
                <a:schemeClr val="bg2">
                  <a:lumMod val="40000"/>
                  <a:lumOff val="60000"/>
                </a:schemeClr>
              </a:buClr>
              <a:buSzPct val="80000"/>
              <a:buFont typeface="Wingdings 3" charset="2"/>
              <a:buChar char=""/>
            </a:pPr>
            <a:r>
              <a:rPr lang="en-US" sz="2000" dirty="0">
                <a:latin typeface="+mj-lt"/>
                <a:ea typeface="+mj-ea"/>
                <a:cs typeface="+mj-cs"/>
              </a:rPr>
              <a:t>Ulster Community </a:t>
            </a:r>
          </a:p>
          <a:p>
            <a:pPr algn="ctr">
              <a:spcBef>
                <a:spcPts val="1000"/>
              </a:spcBef>
              <a:buClr>
                <a:schemeClr val="bg2">
                  <a:lumMod val="40000"/>
                  <a:lumOff val="60000"/>
                </a:schemeClr>
              </a:buClr>
              <a:buSzPct val="80000"/>
            </a:pPr>
            <a:r>
              <a:rPr lang="en-US" sz="2000" dirty="0">
                <a:latin typeface="+mj-lt"/>
                <a:ea typeface="+mj-ea"/>
                <a:cs typeface="+mj-cs"/>
              </a:rPr>
              <a:t>Investment Trust</a:t>
            </a:r>
          </a:p>
          <a:p>
            <a:pPr algn="ctr">
              <a:spcBef>
                <a:spcPts val="1000"/>
              </a:spcBef>
              <a:buClr>
                <a:schemeClr val="bg2">
                  <a:lumMod val="40000"/>
                  <a:lumOff val="60000"/>
                </a:schemeClr>
              </a:buClr>
              <a:buSzPct val="80000"/>
            </a:pPr>
            <a:r>
              <a:rPr lang="en-US" sz="2000" dirty="0">
                <a:latin typeface="+mj-lt"/>
                <a:ea typeface="+mj-ea"/>
                <a:cs typeface="+mj-cs"/>
              </a:rPr>
              <a:t>£100,000 Loan</a:t>
            </a:r>
          </a:p>
          <a:p>
            <a:pPr algn="ctr">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pic>
        <p:nvPicPr>
          <p:cNvPr id="7" name="Picture 6">
            <a:extLst>
              <a:ext uri="{FF2B5EF4-FFF2-40B4-BE49-F238E27FC236}">
                <a16:creationId xmlns:a16="http://schemas.microsoft.com/office/drawing/2014/main" id="{88F20509-4F12-4E52-8BBD-9DCDC5943574}"/>
              </a:ext>
            </a:extLst>
          </p:cNvPr>
          <p:cNvPicPr>
            <a:picLocks noChangeAspect="1"/>
          </p:cNvPicPr>
          <p:nvPr/>
        </p:nvPicPr>
        <p:blipFill>
          <a:blip r:embed="rId8"/>
          <a:stretch>
            <a:fillRect/>
          </a:stretch>
        </p:blipFill>
        <p:spPr>
          <a:xfrm>
            <a:off x="6916808" y="2671533"/>
            <a:ext cx="3771743" cy="1735001"/>
          </a:xfrm>
          <a:prstGeom prst="rect">
            <a:avLst/>
          </a:prstGeom>
          <a:effectLst/>
        </p:spPr>
      </p:pic>
      <p:pic>
        <p:nvPicPr>
          <p:cNvPr id="10" name="Picture 9" descr="A picture containing clipart&#10;&#10;Description generated with very high confidence">
            <a:extLst>
              <a:ext uri="{FF2B5EF4-FFF2-40B4-BE49-F238E27FC236}">
                <a16:creationId xmlns:a16="http://schemas.microsoft.com/office/drawing/2014/main" id="{24322E24-A588-4F39-84FB-9DB408A10E1F}"/>
              </a:ext>
            </a:extLst>
          </p:cNvPr>
          <p:cNvPicPr>
            <a:picLocks noChangeAspect="1"/>
          </p:cNvPicPr>
          <p:nvPr/>
        </p:nvPicPr>
        <p:blipFill>
          <a:blip r:embed="rId9"/>
          <a:stretch>
            <a:fillRect/>
          </a:stretch>
        </p:blipFill>
        <p:spPr>
          <a:xfrm>
            <a:off x="5931410" y="5154219"/>
            <a:ext cx="2414825" cy="772743"/>
          </a:xfrm>
          <a:prstGeom prst="rect">
            <a:avLst/>
          </a:prstGeom>
          <a:effectLst/>
        </p:spPr>
      </p:pic>
      <p:pic>
        <p:nvPicPr>
          <p:cNvPr id="17" name="Picture 16" descr="A sign in the dark&#10;&#10;Description automatically generated">
            <a:extLst>
              <a:ext uri="{FF2B5EF4-FFF2-40B4-BE49-F238E27FC236}">
                <a16:creationId xmlns:a16="http://schemas.microsoft.com/office/drawing/2014/main" id="{B3CF385E-D0CF-0942-9CC5-F38F36917B14}"/>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100797" y="1100576"/>
            <a:ext cx="5115800" cy="1350891"/>
          </a:xfrm>
          <a:prstGeom prst="rect">
            <a:avLst/>
          </a:prstGeom>
        </p:spPr>
      </p:pic>
    </p:spTree>
    <p:extLst>
      <p:ext uri="{BB962C8B-B14F-4D97-AF65-F5344CB8AC3E}">
        <p14:creationId xmlns:p14="http://schemas.microsoft.com/office/powerpoint/2010/main" val="300954898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descr="A large green field with trees in the background&#10;&#10;Description automatically generated">
            <a:extLst>
              <a:ext uri="{FF2B5EF4-FFF2-40B4-BE49-F238E27FC236}">
                <a16:creationId xmlns:a16="http://schemas.microsoft.com/office/drawing/2014/main" id="{6B844CAB-28A0-D84D-85DF-E9484CCC55F9}"/>
              </a:ext>
            </a:extLst>
          </p:cNvPr>
          <p:cNvPicPr>
            <a:picLocks noChangeAspect="1"/>
          </p:cNvPicPr>
          <p:nvPr/>
        </p:nvPicPr>
        <p:blipFill rotWithShape="1">
          <a:blip r:embed="rId3"/>
          <a:srcRect r="8928" b="-1"/>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5" name="Picture 4" descr="A close up of a lush green field&#10;&#10;Description automatically generated">
            <a:extLst>
              <a:ext uri="{FF2B5EF4-FFF2-40B4-BE49-F238E27FC236}">
                <a16:creationId xmlns:a16="http://schemas.microsoft.com/office/drawing/2014/main" id="{82ADEAFE-2036-6247-A90A-C937BF34E40C}"/>
              </a:ext>
            </a:extLst>
          </p:cNvPr>
          <p:cNvPicPr>
            <a:picLocks noChangeAspect="1"/>
          </p:cNvPicPr>
          <p:nvPr/>
        </p:nvPicPr>
        <p:blipFill rotWithShape="1">
          <a:blip r:embed="rId4"/>
          <a:srcRect r="247"/>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7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75" name="Freeform: Shape 7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45908D4-F631-4E59-B36D-C48B73877E5E}"/>
              </a:ext>
            </a:extLst>
          </p:cNvPr>
          <p:cNvSpPr>
            <a:spLocks noGrp="1"/>
          </p:cNvSpPr>
          <p:nvPr>
            <p:ph type="ctrTitle"/>
          </p:nvPr>
        </p:nvSpPr>
        <p:spPr>
          <a:xfrm>
            <a:off x="636916" y="4854346"/>
            <a:ext cx="10407602" cy="868026"/>
          </a:xfrm>
        </p:spPr>
        <p:txBody>
          <a:bodyPr vert="horz" lIns="91440" tIns="45720" rIns="91440" bIns="45720" rtlCol="0">
            <a:normAutofit/>
          </a:bodyPr>
          <a:lstStyle/>
          <a:p>
            <a:pPr algn="ctr"/>
            <a:r>
              <a:rPr lang="en-US" sz="4800">
                <a:solidFill>
                  <a:srgbClr val="EBEBEB"/>
                </a:solidFill>
              </a:rPr>
              <a:t>FROM THIS</a:t>
            </a:r>
          </a:p>
        </p:txBody>
      </p:sp>
      <p:sp>
        <p:nvSpPr>
          <p:cNvPr id="12" name="TextBox 11">
            <a:extLst>
              <a:ext uri="{FF2B5EF4-FFF2-40B4-BE49-F238E27FC236}">
                <a16:creationId xmlns:a16="http://schemas.microsoft.com/office/drawing/2014/main" id="{D3AC6B46-7ACD-41FB-9340-9ECCC80AD83A}"/>
              </a:ext>
            </a:extLst>
          </p:cNvPr>
          <p:cNvSpPr txBox="1"/>
          <p:nvPr/>
        </p:nvSpPr>
        <p:spPr>
          <a:xfrm>
            <a:off x="646113" y="1600200"/>
            <a:ext cx="4165146" cy="5099505"/>
          </a:xfrm>
          <a:prstGeom prst="rect">
            <a:avLst/>
          </a:prstGeom>
        </p:spPr>
        <p:txBody>
          <a:bodyPr vert="horz" lIns="91440" tIns="45720" rIns="91440" bIns="45720" rtlCol="0">
            <a:normAutofit/>
          </a:bodyPr>
          <a:lstStyle/>
          <a:p>
            <a:pPr algn="ctr">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spTree>
    <p:extLst>
      <p:ext uri="{BB962C8B-B14F-4D97-AF65-F5344CB8AC3E}">
        <p14:creationId xmlns:p14="http://schemas.microsoft.com/office/powerpoint/2010/main" val="308070305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5908D4-F631-4E59-B36D-C48B73877E5E}"/>
              </a:ext>
            </a:extLst>
          </p:cNvPr>
          <p:cNvSpPr>
            <a:spLocks noGrp="1"/>
          </p:cNvSpPr>
          <p:nvPr>
            <p:ph type="ctrTitle"/>
          </p:nvPr>
        </p:nvSpPr>
        <p:spPr>
          <a:xfrm>
            <a:off x="635458" y="4542502"/>
            <a:ext cx="9181185" cy="1189985"/>
          </a:xfrm>
        </p:spPr>
        <p:txBody>
          <a:bodyPr vert="horz" lIns="91440" tIns="45720" rIns="91440" bIns="45720" rtlCol="0">
            <a:normAutofit/>
          </a:bodyPr>
          <a:lstStyle/>
          <a:p>
            <a:r>
              <a:rPr lang="en-US" sz="6000"/>
              <a:t>TO THIS</a:t>
            </a:r>
          </a:p>
        </p:txBody>
      </p:sp>
      <p:pic>
        <p:nvPicPr>
          <p:cNvPr id="4" name="Picture 3" descr="A group of people on a grass court&#10;&#10;Description automatically generated">
            <a:extLst>
              <a:ext uri="{FF2B5EF4-FFF2-40B4-BE49-F238E27FC236}">
                <a16:creationId xmlns:a16="http://schemas.microsoft.com/office/drawing/2014/main" id="{44BF8927-9A21-1842-9C8B-82823AF5DE3C}"/>
              </a:ext>
            </a:extLst>
          </p:cNvPr>
          <p:cNvPicPr>
            <a:picLocks noChangeAspect="1"/>
          </p:cNvPicPr>
          <p:nvPr/>
        </p:nvPicPr>
        <p:blipFill rotWithShape="1">
          <a:blip r:embed="rId3"/>
          <a:srcRect l="41456" r="14900" b="-2"/>
          <a:stretch/>
        </p:blipFill>
        <p:spPr>
          <a:xfrm>
            <a:off x="287456" y="640080"/>
            <a:ext cx="3384212" cy="3602736"/>
          </a:xfrm>
          <a:prstGeom prst="rect">
            <a:avLst/>
          </a:prstGeom>
          <a:effectLst>
            <a:outerShdw blurRad="50800" dist="38100" dir="5400000" algn="t" rotWithShape="0">
              <a:prstClr val="black">
                <a:alpha val="43000"/>
              </a:prstClr>
            </a:outerShdw>
          </a:effectLst>
        </p:spPr>
      </p:pic>
      <p:pic>
        <p:nvPicPr>
          <p:cNvPr id="7" name="Picture 6" descr="A picture containing person, outdoor, grass, person&#10;&#10;Description automatically generated">
            <a:extLst>
              <a:ext uri="{FF2B5EF4-FFF2-40B4-BE49-F238E27FC236}">
                <a16:creationId xmlns:a16="http://schemas.microsoft.com/office/drawing/2014/main" id="{57EE377E-121A-5A4E-8ED4-A446F0C3F422}"/>
              </a:ext>
            </a:extLst>
          </p:cNvPr>
          <p:cNvPicPr>
            <a:picLocks noChangeAspect="1"/>
          </p:cNvPicPr>
          <p:nvPr/>
        </p:nvPicPr>
        <p:blipFill rotWithShape="1">
          <a:blip r:embed="rId4"/>
          <a:srcRect l="22468" r="32227" b="-1"/>
          <a:stretch/>
        </p:blipFill>
        <p:spPr>
          <a:xfrm>
            <a:off x="3834278" y="640080"/>
            <a:ext cx="3140849" cy="3602736"/>
          </a:xfrm>
          <a:prstGeom prst="rect">
            <a:avLst/>
          </a:prstGeom>
          <a:effectLst>
            <a:outerShdw blurRad="50800" dist="38100" dir="5400000" algn="t" rotWithShape="0">
              <a:prstClr val="black">
                <a:alpha val="43000"/>
              </a:prstClr>
            </a:outerShdw>
          </a:effectLst>
        </p:spPr>
      </p:pic>
      <p:pic>
        <p:nvPicPr>
          <p:cNvPr id="13" name="Picture 12" descr="A large green field with trees in the background&#10;&#10;Description automatically generated">
            <a:extLst>
              <a:ext uri="{FF2B5EF4-FFF2-40B4-BE49-F238E27FC236}">
                <a16:creationId xmlns:a16="http://schemas.microsoft.com/office/drawing/2014/main" id="{9341B436-7EC4-3B4B-AA93-98534A1F27EA}"/>
              </a:ext>
            </a:extLst>
          </p:cNvPr>
          <p:cNvPicPr>
            <a:picLocks noChangeAspect="1"/>
          </p:cNvPicPr>
          <p:nvPr/>
        </p:nvPicPr>
        <p:blipFill rotWithShape="1">
          <a:blip r:embed="rId5"/>
          <a:srcRect l="15321" r="39374" b="-1"/>
          <a:stretch/>
        </p:blipFill>
        <p:spPr>
          <a:xfrm>
            <a:off x="7137737" y="640080"/>
            <a:ext cx="2176272" cy="3602736"/>
          </a:xfrm>
          <a:prstGeom prst="rect">
            <a:avLst/>
          </a:prstGeom>
          <a:effectLst>
            <a:outerShdw blurRad="50800" dist="38100" dir="5400000" algn="t" rotWithShape="0">
              <a:prstClr val="black">
                <a:alpha val="43000"/>
              </a:prstClr>
            </a:outerShdw>
          </a:effectLst>
        </p:spPr>
      </p:pic>
      <p:pic>
        <p:nvPicPr>
          <p:cNvPr id="10" name="Picture 9" descr="A large empty field&#10;&#10;Description automatically generated">
            <a:extLst>
              <a:ext uri="{FF2B5EF4-FFF2-40B4-BE49-F238E27FC236}">
                <a16:creationId xmlns:a16="http://schemas.microsoft.com/office/drawing/2014/main" id="{5345E8E8-6A2F-234B-ADEE-EADBE075EBCA}"/>
              </a:ext>
            </a:extLst>
          </p:cNvPr>
          <p:cNvPicPr>
            <a:picLocks noChangeAspect="1"/>
          </p:cNvPicPr>
          <p:nvPr/>
        </p:nvPicPr>
        <p:blipFill rotWithShape="1">
          <a:blip r:embed="rId6"/>
          <a:srcRect l="17524" r="37171" b="-1"/>
          <a:stretch/>
        </p:blipFill>
        <p:spPr>
          <a:xfrm>
            <a:off x="9728272" y="1505243"/>
            <a:ext cx="2176272" cy="4675866"/>
          </a:xfrm>
          <a:prstGeom prst="rect">
            <a:avLst/>
          </a:prstGeom>
          <a:effectLst>
            <a:outerShdw blurRad="50800" dist="38100" dir="5400000" algn="t" rotWithShape="0">
              <a:prstClr val="black">
                <a:alpha val="43000"/>
              </a:prstClr>
            </a:outerShdw>
          </a:effectLst>
        </p:spPr>
      </p:pic>
      <p:sp>
        <p:nvSpPr>
          <p:cNvPr id="12" name="TextBox 11">
            <a:extLst>
              <a:ext uri="{FF2B5EF4-FFF2-40B4-BE49-F238E27FC236}">
                <a16:creationId xmlns:a16="http://schemas.microsoft.com/office/drawing/2014/main" id="{D3AC6B46-7ACD-41FB-9340-9ECCC80AD83A}"/>
              </a:ext>
            </a:extLst>
          </p:cNvPr>
          <p:cNvSpPr txBox="1"/>
          <p:nvPr/>
        </p:nvSpPr>
        <p:spPr>
          <a:xfrm>
            <a:off x="646113" y="4668452"/>
            <a:ext cx="4165146" cy="2031253"/>
          </a:xfrm>
          <a:prstGeom prst="rect">
            <a:avLst/>
          </a:prstGeom>
        </p:spPr>
        <p:txBody>
          <a:bodyPr vert="horz" lIns="91440" tIns="45720" rIns="91440" bIns="45720" rtlCol="0">
            <a:normAutofit/>
          </a:bodyPr>
          <a:lstStyle/>
          <a:p>
            <a:pPr algn="ctr">
              <a:spcBef>
                <a:spcPts val="1000"/>
              </a:spcBef>
              <a:buClr>
                <a:schemeClr val="bg2">
                  <a:lumMod val="40000"/>
                  <a:lumOff val="60000"/>
                </a:schemeClr>
              </a:buClr>
              <a:buSzPct val="80000"/>
              <a:buFont typeface="Wingdings 3" charset="2"/>
              <a:buChar char=""/>
            </a:pPr>
            <a:endParaRPr lang="en-US" sz="2000" dirty="0">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latin typeface="+mj-lt"/>
              <a:ea typeface="+mj-ea"/>
              <a:cs typeface="+mj-cs"/>
            </a:endParaRPr>
          </a:p>
        </p:txBody>
      </p:sp>
    </p:spTree>
    <p:extLst>
      <p:ext uri="{BB962C8B-B14F-4D97-AF65-F5344CB8AC3E}">
        <p14:creationId xmlns:p14="http://schemas.microsoft.com/office/powerpoint/2010/main" val="3360087919"/>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534</Words>
  <Application>Microsoft Macintosh PowerPoint</Application>
  <PresentationFormat>Widescreen</PresentationFormat>
  <Paragraphs>53</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 Black</vt:lpstr>
      <vt:lpstr>Britannic Bold</vt:lpstr>
      <vt:lpstr>Calibri</vt:lpstr>
      <vt:lpstr>Century Gothic</vt:lpstr>
      <vt:lpstr>Wingdings 3</vt:lpstr>
      <vt:lpstr>Ion</vt:lpstr>
      <vt:lpstr>PRESENTATION  29th September 2020 </vt:lpstr>
      <vt:lpstr>PowerPoint Presentation</vt:lpstr>
      <vt:lpstr>PowerPoint Presentation</vt:lpstr>
      <vt:lpstr>Community Ownership Models</vt:lpstr>
      <vt:lpstr>      OUR LEGAL ENTITY  We are a Community Benefit Society (a type of co-operative) under the Industrial and Provident Societies (Northern Ireland) Act 1969 . Registered with the Department for the Economy in Northern Ireland and also with the NI Charity Commission.  OUR AIMS 1) Provide or assisting in the provision of facilities and services primarily for the benefit of the community of Ballymacash and surrounding areas for recreational, sporting and other leisure use 2) Provide facilities for persons who by reason of their youth, age, infirmity or disability, poverty or social or economic circumstances may have need of special facilities and services 3) Maintain facilities for the home ground of Ballymacash Rangers Football Club as the pre-eminent enterprise in the amateur football community of Lisburn.    </vt:lpstr>
      <vt:lpstr>COMMUNITY SHARE OFFER OPENED IN JUNE/JULY 2018  297 INDIVUALS INVESTED INTO THE SOCIETY  32 BUSINESSES/SCHOOLS INVESTED  TOTAL OF £112,540 RAISED THROUGH THE OFFER   </vt:lpstr>
      <vt:lpstr>GRANT  FUNDING</vt:lpstr>
      <vt:lpstr>FROM THIS</vt:lpstr>
      <vt:lpstr>TO THIS</vt:lpstr>
      <vt:lpstr>SPORTS ACADEMY LATEST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29th September 2020 </dc:title>
  <dc:creator>NEIL WOOLSEY</dc:creator>
  <cp:lastModifiedBy>NEIL WOOLSEY</cp:lastModifiedBy>
  <cp:revision>3</cp:revision>
  <dcterms:created xsi:type="dcterms:W3CDTF">2020-09-28T10:25:33Z</dcterms:created>
  <dcterms:modified xsi:type="dcterms:W3CDTF">2020-09-28T10:36:45Z</dcterms:modified>
</cp:coreProperties>
</file>