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1"/>
  </p:sldMasterIdLst>
  <p:notesMasterIdLst>
    <p:notesMasterId r:id="rId6"/>
  </p:notesMasterIdLst>
  <p:handoutMasterIdLst>
    <p:handoutMasterId r:id="rId7"/>
  </p:handoutMasterIdLst>
  <p:sldIdLst>
    <p:sldId id="278" r:id="rId2"/>
    <p:sldId id="275" r:id="rId3"/>
    <p:sldId id="279" r:id="rId4"/>
    <p:sldId id="280" r:id="rId5"/>
  </p:sldIdLst>
  <p:sldSz cx="6858000" cy="9906000" type="A4"/>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94660"/>
  </p:normalViewPr>
  <p:slideViewPr>
    <p:cSldViewPr>
      <p:cViewPr varScale="1">
        <p:scale>
          <a:sx n="50" d="100"/>
          <a:sy n="50" d="100"/>
        </p:scale>
        <p:origin x="2190" y="60"/>
      </p:cViewPr>
      <p:guideLst>
        <p:guide orient="horz" pos="3120"/>
        <p:guide pos="2160"/>
      </p:guideLst>
    </p:cSldViewPr>
  </p:slideViewPr>
  <p:notesTextViewPr>
    <p:cViewPr>
      <p:scale>
        <a:sx n="100" d="100"/>
        <a:sy n="100" d="100"/>
      </p:scale>
      <p:origin x="0" y="0"/>
    </p:cViewPr>
  </p:notesTextViewPr>
  <p:notesViewPr>
    <p:cSldViewPr showGuides="1">
      <p:cViewPr varScale="1">
        <p:scale>
          <a:sx n="63" d="100"/>
          <a:sy n="63" d="100"/>
        </p:scale>
        <p:origin x="1986"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BEA74EB7-856E-45FD-83F0-5F7C6F3E4372}" type="datetimeFigureOut">
              <a:rPr lang="en-US"/>
              <a:t>11/21/2017</a:t>
            </a:fld>
            <a:endParaRPr/>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622799" y="6456612"/>
            <a:ext cx="4301543" cy="339884"/>
          </a:xfrm>
          <a:prstGeom prst="rect">
            <a:avLst/>
          </a:prstGeom>
        </p:spPr>
        <p:txBody>
          <a:bodyPr vert="horz" lIns="91440" tIns="45720" rIns="91440" bIns="45720" rtlCol="0" anchor="b"/>
          <a:lstStyle>
            <a:lvl1pPr algn="r">
              <a:defRPr sz="1200"/>
            </a:lvl1pPr>
          </a:lstStyle>
          <a:p>
            <a:fld id="{14886E15-F82A-4596-A46C-375C6D3981E1}" type="slidenum">
              <a:rPr/>
              <a:t>‹#›</a:t>
            </a:fld>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C61B0E40-8125-41F8-BB6C-139D8D531A4F}" type="datetimeFigureOut">
              <a:rPr lang="en-US"/>
              <a:t>11/21/2017</a:t>
            </a:fld>
            <a:endParaRPr/>
          </a:p>
        </p:txBody>
      </p:sp>
      <p:sp>
        <p:nvSpPr>
          <p:cNvPr id="4" name="Slide Image Placeholder 3"/>
          <p:cNvSpPr>
            <a:spLocks noGrp="1" noRot="1" noChangeAspect="1"/>
          </p:cNvSpPr>
          <p:nvPr>
            <p:ph type="sldImg" idx="2"/>
          </p:nvPr>
        </p:nvSpPr>
        <p:spPr>
          <a:xfrm>
            <a:off x="4081463" y="509588"/>
            <a:ext cx="1763712" cy="25495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622799" y="6456612"/>
            <a:ext cx="4301543" cy="339884"/>
          </a:xfrm>
          <a:prstGeom prst="rect">
            <a:avLst/>
          </a:prstGeom>
        </p:spPr>
        <p:txBody>
          <a:bodyPr vert="horz" lIns="91440" tIns="45720" rIns="91440" bIns="45720" rtlCol="0" anchor="b"/>
          <a:lstStyle>
            <a:lvl1pPr algn="r">
              <a:defRPr sz="1200"/>
            </a:lvl1pPr>
          </a:lstStyle>
          <a:p>
            <a:fld id="{BF105DB2-FD3E-441D-8B7E-7AE83ECE27B3}" type="slidenum">
              <a:rPr/>
              <a:t>‹#›</a:t>
            </a:fld>
            <a:endParaRPr/>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white">
          <a:xfrm>
            <a:off x="642212" y="2311400"/>
            <a:ext cx="5571862" cy="473286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grpSp>
        <p:nvGrpSpPr>
          <p:cNvPr id="7" name="top graphic" descr="Top border design"/>
          <p:cNvGrpSpPr/>
          <p:nvPr/>
        </p:nvGrpSpPr>
        <p:grpSpPr>
          <a:xfrm>
            <a:off x="720" y="0"/>
            <a:ext cx="6858071" cy="620776"/>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grpSp>
      <p:grpSp>
        <p:nvGrpSpPr>
          <p:cNvPr id="23" name="bottom graphic" descr="Bottom border design"/>
          <p:cNvGrpSpPr/>
          <p:nvPr/>
        </p:nvGrpSpPr>
        <p:grpSpPr>
          <a:xfrm>
            <a:off x="0" y="8783320"/>
            <a:ext cx="6858791" cy="1122680"/>
            <a:chOff x="0" y="6080760"/>
            <a:chExt cx="12190231" cy="777240"/>
          </a:xfrm>
        </p:grpSpPr>
        <p:sp>
          <p:nvSpPr>
            <p:cNvPr id="13" name="Rectangle 12"/>
            <p:cNvSpPr/>
            <p:nvPr/>
          </p:nvSpPr>
          <p:spPr>
            <a:xfrm>
              <a:off x="0" y="6217920"/>
              <a:ext cx="12188825"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260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grpSp>
      <p:sp>
        <p:nvSpPr>
          <p:cNvPr id="2" name="Title 1"/>
          <p:cNvSpPr>
            <a:spLocks noGrp="1"/>
          </p:cNvSpPr>
          <p:nvPr>
            <p:ph type="ctrTitle"/>
          </p:nvPr>
        </p:nvSpPr>
        <p:spPr bwMode="black">
          <a:xfrm>
            <a:off x="856581" y="2751667"/>
            <a:ext cx="5144839" cy="3852333"/>
          </a:xfrm>
        </p:spPr>
        <p:txBody>
          <a:bodyPr anchor="b">
            <a:normAutofit/>
          </a:bodyPr>
          <a:lstStyle>
            <a:lvl1pPr>
              <a:lnSpc>
                <a:spcPct val="80000"/>
              </a:lnSpc>
              <a:defRPr sz="9533">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856580" y="7264400"/>
            <a:ext cx="4630355" cy="1210733"/>
          </a:xfrm>
        </p:spPr>
        <p:txBody>
          <a:bodyPr/>
          <a:lstStyle>
            <a:lvl1pPr marL="0" indent="0" algn="l">
              <a:lnSpc>
                <a:spcPct val="90000"/>
              </a:lnSpc>
              <a:spcBef>
                <a:spcPts val="0"/>
              </a:spcBef>
              <a:buNone/>
              <a:defRPr>
                <a:solidFill>
                  <a:schemeClr val="tx1"/>
                </a:soli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8E36636D-D922-432D-A958-524484B5923D}" type="datetimeFigureOut">
              <a:rPr lang="en-US"/>
              <a:pPr/>
              <a:t>11/21/2017</a:t>
            </a:fld>
            <a:endParaRPr/>
          </a:p>
        </p:txBody>
      </p:sp>
      <p:sp>
        <p:nvSpPr>
          <p:cNvPr id="22" name="Slide Number Placeholder 21"/>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49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11/21/2017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778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2051" y="880534"/>
            <a:ext cx="643106" cy="78147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56580" y="880534"/>
            <a:ext cx="4330239" cy="7814733"/>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11/21/2017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0403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622"/>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E36636D-D922-432D-A958-524484B5923D}" type="datetimeFigureOut">
              <a:rPr lang="en-US"/>
              <a:pPr/>
              <a:t>11/21/2017</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580" y="2751667"/>
            <a:ext cx="5144840" cy="3852333"/>
          </a:xfrm>
        </p:spPr>
        <p:txBody>
          <a:bodyPr anchor="b">
            <a:normAutofit/>
          </a:bodyPr>
          <a:lstStyle>
            <a:lvl1pPr algn="l">
              <a:defRPr sz="7800" b="0" cap="none" baseline="0"/>
            </a:lvl1pPr>
          </a:lstStyle>
          <a:p>
            <a:r>
              <a:rPr lang="en-US"/>
              <a:t>Click to edit Master title style</a:t>
            </a:r>
            <a:endParaRPr/>
          </a:p>
        </p:txBody>
      </p:sp>
      <p:sp>
        <p:nvSpPr>
          <p:cNvPr id="3" name="Text Placeholder 2"/>
          <p:cNvSpPr>
            <a:spLocks noGrp="1"/>
          </p:cNvSpPr>
          <p:nvPr>
            <p:ph type="body" idx="1"/>
          </p:nvPr>
        </p:nvSpPr>
        <p:spPr>
          <a:xfrm>
            <a:off x="856580" y="7044267"/>
            <a:ext cx="4630355" cy="1651000"/>
          </a:xfrm>
        </p:spPr>
        <p:txBody>
          <a:bodyPr anchor="t">
            <a:normAutofit/>
          </a:bodyPr>
          <a:lstStyle>
            <a:lvl1pPr marL="0" indent="0">
              <a:spcBef>
                <a:spcPts val="0"/>
              </a:spcBef>
              <a:buNone/>
              <a:defRPr sz="3467">
                <a:solidFill>
                  <a:schemeClr val="tx1"/>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bwMode="black"/>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bwMode="black"/>
        <p:txBody>
          <a:bodyPr/>
          <a:lstStyle>
            <a:lvl1pPr>
              <a:defRPr>
                <a:solidFill>
                  <a:schemeClr val="tx1"/>
                </a:solidFill>
              </a:defRPr>
            </a:lvl1pPr>
          </a:lstStyle>
          <a:p>
            <a:fld id="{8E36636D-D922-432D-A958-524484B5923D}" type="datetimeFigureOut">
              <a:rPr lang="en-US"/>
              <a:pPr/>
              <a:t>11/21/2017</a:t>
            </a:fld>
            <a:endParaRPr/>
          </a:p>
        </p:txBody>
      </p:sp>
      <p:sp>
        <p:nvSpPr>
          <p:cNvPr id="6" name="Slide Number Placeholder 5"/>
          <p:cNvSpPr>
            <a:spLocks noGrp="1"/>
          </p:cNvSpPr>
          <p:nvPr>
            <p:ph type="sldNum" sz="quarter" idx="12"/>
          </p:nvPr>
        </p:nvSpPr>
        <p:spPr bwMode="black"/>
        <p:txBody>
          <a:bodyPr/>
          <a:lstStyle>
            <a:lvl1pPr>
              <a:defRPr>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58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56580" y="2751666"/>
            <a:ext cx="2495655" cy="5906219"/>
          </a:xfrm>
        </p:spPr>
        <p:txBody>
          <a:bodyPr>
            <a:normAutofit/>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3505765" y="2751666"/>
            <a:ext cx="2495655" cy="5906219"/>
          </a:xfrm>
        </p:spPr>
        <p:txBody>
          <a:bodyPr>
            <a:normAutofit/>
          </a:bodyPr>
          <a:lstStyle>
            <a:lvl1pPr>
              <a:defRPr sz="3467"/>
            </a:lvl1pPr>
            <a:lvl2pPr>
              <a:defRPr sz="2889"/>
            </a:lvl2pPr>
            <a:lvl3pPr>
              <a:defRPr sz="2600"/>
            </a:lvl3pPr>
            <a:lvl4pPr>
              <a:defRPr sz="2311"/>
            </a:lvl4pPr>
            <a:lvl5pPr>
              <a:defRPr sz="2311"/>
            </a:lvl5pPr>
            <a:lvl6pPr>
              <a:defRPr sz="2311"/>
            </a:lvl6pPr>
            <a:lvl7pPr>
              <a:defRPr sz="2311"/>
            </a:lvl7pPr>
            <a:lvl8pPr>
              <a:defRPr sz="2311" baseline="0"/>
            </a:lvl8pPr>
            <a:lvl9pPr>
              <a:defRPr sz="2311"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11/21/2017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360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56581" y="2641601"/>
            <a:ext cx="2486672" cy="990601"/>
          </a:xfrm>
        </p:spPr>
        <p:txBody>
          <a:bodyPr anchor="ctr">
            <a:normAutofit/>
          </a:bodyPr>
          <a:lstStyle>
            <a:lvl1pPr marL="0" indent="0">
              <a:spcBef>
                <a:spcPts val="0"/>
              </a:spcBef>
              <a:buNone/>
              <a:defRPr sz="2889"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Edit Master text styles</a:t>
            </a:r>
          </a:p>
        </p:txBody>
      </p:sp>
      <p:sp>
        <p:nvSpPr>
          <p:cNvPr id="4" name="Content Placeholder 3"/>
          <p:cNvSpPr>
            <a:spLocks noGrp="1"/>
          </p:cNvSpPr>
          <p:nvPr>
            <p:ph sz="half" idx="2"/>
          </p:nvPr>
        </p:nvSpPr>
        <p:spPr>
          <a:xfrm>
            <a:off x="856581" y="3742268"/>
            <a:ext cx="2486672" cy="4953000"/>
          </a:xfrm>
        </p:spPr>
        <p:txBody>
          <a:bodyPr>
            <a:normAutofit/>
          </a:bodyPr>
          <a:lstStyle>
            <a:lvl1pPr>
              <a:defRPr sz="2889"/>
            </a:lvl1pPr>
            <a:lvl2pPr>
              <a:defRPr sz="2600"/>
            </a:lvl2pPr>
            <a:lvl3pPr>
              <a:defRPr sz="2311"/>
            </a:lvl3pPr>
            <a:lvl4pPr>
              <a:defRPr sz="2022"/>
            </a:lvl4pPr>
            <a:lvl5pPr>
              <a:defRPr sz="2022"/>
            </a:lvl5pPr>
            <a:lvl6pPr>
              <a:defRPr sz="2022"/>
            </a:lvl6pPr>
            <a:lvl7pPr>
              <a:defRPr sz="2022"/>
            </a:lvl7pPr>
            <a:lvl8pPr>
              <a:defRPr sz="2022"/>
            </a:lvl8pPr>
            <a:lvl9pPr>
              <a:defRPr sz="20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3514748" y="2641601"/>
            <a:ext cx="2486672" cy="990601"/>
          </a:xfrm>
        </p:spPr>
        <p:txBody>
          <a:bodyPr anchor="ctr">
            <a:normAutofit/>
          </a:bodyPr>
          <a:lstStyle>
            <a:lvl1pPr marL="0" indent="0">
              <a:spcBef>
                <a:spcPts val="0"/>
              </a:spcBef>
              <a:buNone/>
              <a:defRPr sz="2889"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Edit Master text styles</a:t>
            </a:r>
          </a:p>
        </p:txBody>
      </p:sp>
      <p:sp>
        <p:nvSpPr>
          <p:cNvPr id="6" name="Content Placeholder 5"/>
          <p:cNvSpPr>
            <a:spLocks noGrp="1"/>
          </p:cNvSpPr>
          <p:nvPr>
            <p:ph sz="quarter" idx="4"/>
          </p:nvPr>
        </p:nvSpPr>
        <p:spPr>
          <a:xfrm>
            <a:off x="3514748" y="3742268"/>
            <a:ext cx="2486672" cy="4953000"/>
          </a:xfrm>
        </p:spPr>
        <p:txBody>
          <a:bodyPr>
            <a:normAutofit/>
          </a:bodyPr>
          <a:lstStyle>
            <a:lvl1pPr>
              <a:defRPr sz="2889"/>
            </a:lvl1pPr>
            <a:lvl2pPr>
              <a:defRPr sz="2600"/>
            </a:lvl2pPr>
            <a:lvl3pPr>
              <a:defRPr sz="2311"/>
            </a:lvl3pPr>
            <a:lvl4pPr>
              <a:defRPr sz="2022"/>
            </a:lvl4pPr>
            <a:lvl5pPr>
              <a:defRPr sz="2022"/>
            </a:lvl5pPr>
            <a:lvl6pPr>
              <a:defRPr sz="2022"/>
            </a:lvl6pPr>
            <a:lvl7pPr>
              <a:defRPr sz="2022"/>
            </a:lvl7pPr>
            <a:lvl8pPr>
              <a:defRPr sz="2022"/>
            </a:lvl8pPr>
            <a:lvl9pPr>
              <a:defRPr sz="20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8E36636D-D922-432D-A958-524484B5923D}" type="datetimeFigureOut">
              <a:rPr lang="en-US"/>
              <a:pPr/>
              <a:t>11/21/2017</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436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E36636D-D922-432D-A958-524484B5923D}" type="datetimeFigureOut">
              <a:rPr lang="en-US"/>
              <a:pPr/>
              <a:t>11/21/2017</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0231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9113520"/>
            <a:ext cx="6858791" cy="79248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260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E36636D-D922-432D-A958-524484B5923D}" type="datetimeFigureOut">
              <a:rPr lang="en-US"/>
              <a:pPr/>
              <a:t>11/21/2017</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7096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descr="Border design"/>
          <p:cNvSpPr/>
          <p:nvPr/>
        </p:nvSpPr>
        <p:spPr>
          <a:xfrm>
            <a:off x="685084" y="1472142"/>
            <a:ext cx="3447043" cy="6604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sp>
        <p:nvSpPr>
          <p:cNvPr id="2" name="Title 1"/>
          <p:cNvSpPr>
            <a:spLocks noGrp="1"/>
          </p:cNvSpPr>
          <p:nvPr>
            <p:ph type="title"/>
          </p:nvPr>
        </p:nvSpPr>
        <p:spPr>
          <a:xfrm>
            <a:off x="4457969" y="1981200"/>
            <a:ext cx="1757820" cy="2971800"/>
          </a:xfrm>
        </p:spPr>
        <p:txBody>
          <a:bodyPr anchor="b">
            <a:normAutofit/>
          </a:bodyPr>
          <a:lstStyle>
            <a:lvl1pPr algn="l">
              <a:defRPr sz="4622" b="1"/>
            </a:lvl1pPr>
          </a:lstStyle>
          <a:p>
            <a:r>
              <a:rPr lang="en-US"/>
              <a:t>Click to edit Master title style</a:t>
            </a:r>
            <a:endParaRPr/>
          </a:p>
        </p:txBody>
      </p:sp>
      <p:sp>
        <p:nvSpPr>
          <p:cNvPr id="3" name="Content Placeholder 2"/>
          <p:cNvSpPr>
            <a:spLocks noGrp="1"/>
          </p:cNvSpPr>
          <p:nvPr>
            <p:ph idx="1"/>
          </p:nvPr>
        </p:nvSpPr>
        <p:spPr>
          <a:xfrm>
            <a:off x="839429" y="1868382"/>
            <a:ext cx="3138352" cy="5811520"/>
          </a:xfrm>
        </p:spPr>
        <p:txBody>
          <a:bodyPr>
            <a:normAutofit/>
          </a:bodyPr>
          <a:lstStyle>
            <a:lvl1pPr>
              <a:defRPr sz="2889"/>
            </a:lvl1pPr>
            <a:lvl2pPr>
              <a:defRPr sz="2600"/>
            </a:lvl2pPr>
            <a:lvl3pPr>
              <a:defRPr sz="2311"/>
            </a:lvl3pPr>
            <a:lvl4pPr>
              <a:defRPr sz="2022"/>
            </a:lvl4pPr>
            <a:lvl5pPr>
              <a:defRPr sz="2022"/>
            </a:lvl5pPr>
            <a:lvl6pPr>
              <a:defRPr sz="2022"/>
            </a:lvl6pPr>
            <a:lvl7pPr>
              <a:defRPr sz="2022"/>
            </a:lvl7pPr>
            <a:lvl8pPr>
              <a:defRPr sz="2022"/>
            </a:lvl8pPr>
            <a:lvl9pPr>
              <a:defRPr sz="20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457969" y="5108754"/>
            <a:ext cx="1757820" cy="2595911"/>
          </a:xfrm>
        </p:spPr>
        <p:txBody>
          <a:bodyPr>
            <a:normAutofit/>
          </a:bodyPr>
          <a:lstStyle>
            <a:lvl1pPr marL="0" indent="0">
              <a:spcBef>
                <a:spcPts val="1156"/>
              </a:spcBef>
              <a:buNone/>
              <a:defRPr sz="2311"/>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11/21/2017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9338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descr="Border design"/>
          <p:cNvSpPr/>
          <p:nvPr/>
        </p:nvSpPr>
        <p:spPr>
          <a:xfrm>
            <a:off x="685084" y="1472142"/>
            <a:ext cx="3447043" cy="6604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sp>
        <p:nvSpPr>
          <p:cNvPr id="2" name="Title 1"/>
          <p:cNvSpPr>
            <a:spLocks noGrp="1"/>
          </p:cNvSpPr>
          <p:nvPr>
            <p:ph type="title"/>
          </p:nvPr>
        </p:nvSpPr>
        <p:spPr>
          <a:xfrm>
            <a:off x="4457969" y="1981200"/>
            <a:ext cx="1757820" cy="2971800"/>
          </a:xfrm>
        </p:spPr>
        <p:txBody>
          <a:bodyPr anchor="b">
            <a:normAutofit/>
          </a:bodyPr>
          <a:lstStyle>
            <a:lvl1pPr algn="l">
              <a:defRPr sz="4622"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87981" y="1736302"/>
            <a:ext cx="3241249" cy="6075680"/>
          </a:xfrm>
          <a:solidFill>
            <a:schemeClr val="bg1">
              <a:lumMod val="95000"/>
            </a:schemeClr>
          </a:solidFill>
        </p:spPr>
        <p:txBody>
          <a:bodyPr tIns="914400">
            <a:normAutofit/>
          </a:bodyPr>
          <a:lstStyle>
            <a:lvl1pPr marL="0" indent="0" algn="ctr">
              <a:spcBef>
                <a:spcPts val="0"/>
              </a:spcBef>
              <a:buNone/>
              <a:defRPr sz="3467"/>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a:t>Click icon to add picture</a:t>
            </a:r>
            <a:endParaRPr/>
          </a:p>
        </p:txBody>
      </p:sp>
      <p:sp>
        <p:nvSpPr>
          <p:cNvPr id="4" name="Text Placeholder 3"/>
          <p:cNvSpPr>
            <a:spLocks noGrp="1"/>
          </p:cNvSpPr>
          <p:nvPr>
            <p:ph type="body" sz="half" idx="2"/>
          </p:nvPr>
        </p:nvSpPr>
        <p:spPr>
          <a:xfrm>
            <a:off x="4457969" y="5108754"/>
            <a:ext cx="1757820" cy="2595914"/>
          </a:xfrm>
        </p:spPr>
        <p:txBody>
          <a:bodyPr>
            <a:normAutofit/>
          </a:bodyPr>
          <a:lstStyle>
            <a:lvl1pPr marL="0" indent="0">
              <a:spcBef>
                <a:spcPts val="1156"/>
              </a:spcBef>
              <a:buNone/>
              <a:defRPr sz="2311"/>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6636D-D922-432D-A958-524484B5923D}" type="datetimeFigureOut">
              <a:rPr lang="en-US"/>
              <a:pPr/>
              <a:t>11/21/2017</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968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bottom graphic" descr="Bottom border design"/>
          <p:cNvGrpSpPr/>
          <p:nvPr/>
        </p:nvGrpSpPr>
        <p:grpSpPr>
          <a:xfrm>
            <a:off x="0" y="9113520"/>
            <a:ext cx="6858791" cy="79248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260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grpSp>
      <p:grpSp>
        <p:nvGrpSpPr>
          <p:cNvPr id="10" name="top graphic" descr="Top border design"/>
          <p:cNvGrpSpPr/>
          <p:nvPr/>
        </p:nvGrpSpPr>
        <p:grpSpPr>
          <a:xfrm>
            <a:off x="720" y="0"/>
            <a:ext cx="6858071" cy="46228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600"/>
            </a:p>
          </p:txBody>
        </p:sp>
      </p:grpSp>
      <p:sp>
        <p:nvSpPr>
          <p:cNvPr id="2" name="Title Placeholder 1"/>
          <p:cNvSpPr>
            <a:spLocks noGrp="1"/>
          </p:cNvSpPr>
          <p:nvPr>
            <p:ph type="title"/>
          </p:nvPr>
        </p:nvSpPr>
        <p:spPr>
          <a:xfrm>
            <a:off x="856841" y="880534"/>
            <a:ext cx="5144580" cy="1540933"/>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856841" y="2751667"/>
            <a:ext cx="5144580" cy="5943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white">
          <a:xfrm>
            <a:off x="848189" y="9413249"/>
            <a:ext cx="3410845" cy="330200"/>
          </a:xfrm>
          <a:prstGeom prst="rect">
            <a:avLst/>
          </a:prstGeom>
        </p:spPr>
        <p:txBody>
          <a:bodyPr vert="horz" lIns="91440" tIns="45720" rIns="91440" bIns="45720" rtlCol="0" anchor="ctr"/>
          <a:lstStyle>
            <a:lvl1pPr algn="l">
              <a:defRPr sz="1589"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white">
          <a:xfrm>
            <a:off x="4498000" y="9413249"/>
            <a:ext cx="746982" cy="330200"/>
          </a:xfrm>
          <a:prstGeom prst="rect">
            <a:avLst/>
          </a:prstGeom>
        </p:spPr>
        <p:txBody>
          <a:bodyPr vert="horz" lIns="91440" tIns="45720" rIns="91440" bIns="45720" rtlCol="0" anchor="ctr"/>
          <a:lstStyle>
            <a:lvl1pPr algn="r">
              <a:defRPr sz="1589">
                <a:solidFill>
                  <a:schemeClr val="bg1"/>
                </a:solidFill>
              </a:defRPr>
            </a:lvl1pPr>
          </a:lstStyle>
          <a:p>
            <a:fld id="{8E36636D-D922-432D-A958-524484B5923D}" type="datetimeFigureOut">
              <a:rPr lang="en-US" smtClean="0"/>
              <a:pPr/>
              <a:t>11/21/2017</a:t>
            </a:fld>
            <a:endParaRPr lang="en-US"/>
          </a:p>
        </p:txBody>
      </p:sp>
      <p:sp>
        <p:nvSpPr>
          <p:cNvPr id="6" name="Slide Number Placeholder 5"/>
          <p:cNvSpPr>
            <a:spLocks noGrp="1"/>
          </p:cNvSpPr>
          <p:nvPr>
            <p:ph type="sldNum" sz="quarter" idx="4"/>
          </p:nvPr>
        </p:nvSpPr>
        <p:spPr bwMode="white">
          <a:xfrm>
            <a:off x="5474604" y="9413249"/>
            <a:ext cx="526817" cy="330200"/>
          </a:xfrm>
          <a:prstGeom prst="rect">
            <a:avLst/>
          </a:prstGeom>
        </p:spPr>
        <p:txBody>
          <a:bodyPr vert="horz" lIns="91440" tIns="45720" rIns="91440" bIns="45720" rtlCol="0" anchor="ctr"/>
          <a:lstStyle>
            <a:lvl1pPr algn="r">
              <a:defRPr sz="1589">
                <a:solidFill>
                  <a:schemeClr val="bg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22088451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20759" rtl="0" eaLnBrk="1" latinLnBrk="0" hangingPunct="1">
        <a:lnSpc>
          <a:spcPct val="90000"/>
        </a:lnSpc>
        <a:spcBef>
          <a:spcPct val="0"/>
        </a:spcBef>
        <a:buNone/>
        <a:defRPr sz="4622" kern="1200">
          <a:solidFill>
            <a:schemeClr val="accent1">
              <a:lumMod val="50000"/>
            </a:schemeClr>
          </a:solidFill>
          <a:latin typeface="+mj-lt"/>
          <a:ea typeface="+mj-ea"/>
          <a:cs typeface="+mj-cs"/>
        </a:defRPr>
      </a:lvl1pPr>
    </p:titleStyle>
    <p:bodyStyle>
      <a:lvl1pPr marL="396228" indent="-396228" algn="l" defTabSz="1320759" rtl="0" eaLnBrk="1" latinLnBrk="0" hangingPunct="1">
        <a:lnSpc>
          <a:spcPct val="90000"/>
        </a:lnSpc>
        <a:spcBef>
          <a:spcPts val="2600"/>
        </a:spcBef>
        <a:buClr>
          <a:schemeClr val="tx1"/>
        </a:buClr>
        <a:buSzPct val="100000"/>
        <a:buFont typeface="Arial" pitchFamily="34" charset="0"/>
        <a:buChar char="▪"/>
        <a:defRPr sz="3467" kern="1200">
          <a:solidFill>
            <a:schemeClr val="tx1"/>
          </a:solidFill>
          <a:latin typeface="+mn-lt"/>
          <a:ea typeface="+mn-ea"/>
          <a:cs typeface="+mn-cs"/>
        </a:defRPr>
      </a:lvl1pPr>
      <a:lvl2pPr marL="792456" indent="-330190" algn="l" defTabSz="1320759" rtl="0" eaLnBrk="1" latinLnBrk="0" hangingPunct="1">
        <a:lnSpc>
          <a:spcPct val="90000"/>
        </a:lnSpc>
        <a:spcBef>
          <a:spcPts val="1444"/>
        </a:spcBef>
        <a:buClr>
          <a:schemeClr val="tx1"/>
        </a:buClr>
        <a:buSzPct val="100000"/>
        <a:buFont typeface="Arial" pitchFamily="34" charset="0"/>
        <a:buChar char="–"/>
        <a:defRPr sz="2889" kern="1200">
          <a:solidFill>
            <a:schemeClr val="tx1"/>
          </a:solidFill>
          <a:latin typeface="+mn-lt"/>
          <a:ea typeface="+mn-ea"/>
          <a:cs typeface="+mn-cs"/>
        </a:defRPr>
      </a:lvl2pPr>
      <a:lvl3pPr marL="1188683" indent="-330190" algn="l" defTabSz="1320759" rtl="0" eaLnBrk="1" latinLnBrk="0" hangingPunct="1">
        <a:lnSpc>
          <a:spcPct val="90000"/>
        </a:lnSpc>
        <a:spcBef>
          <a:spcPts val="1156"/>
        </a:spcBef>
        <a:buClr>
          <a:schemeClr val="tx1"/>
        </a:buClr>
        <a:buSzPct val="100000"/>
        <a:buFont typeface="Arial" pitchFamily="34" charset="0"/>
        <a:buChar char="▪"/>
        <a:defRPr sz="2600" kern="1200">
          <a:solidFill>
            <a:schemeClr val="tx1"/>
          </a:solidFill>
          <a:latin typeface="+mn-lt"/>
          <a:ea typeface="+mn-ea"/>
          <a:cs typeface="+mn-cs"/>
        </a:defRPr>
      </a:lvl3pPr>
      <a:lvl4pPr marL="1584911" indent="-330190" algn="l" defTabSz="1320759" rtl="0" eaLnBrk="1" latinLnBrk="0" hangingPunct="1">
        <a:lnSpc>
          <a:spcPct val="90000"/>
        </a:lnSpc>
        <a:spcBef>
          <a:spcPts val="1156"/>
        </a:spcBef>
        <a:buClr>
          <a:schemeClr val="tx1"/>
        </a:buClr>
        <a:buSzPct val="100000"/>
        <a:buFont typeface="Arial" pitchFamily="34" charset="0"/>
        <a:buChar char="–"/>
        <a:defRPr sz="2311" kern="1200">
          <a:solidFill>
            <a:schemeClr val="tx1"/>
          </a:solidFill>
          <a:latin typeface="+mn-lt"/>
          <a:ea typeface="+mn-ea"/>
          <a:cs typeface="+mn-cs"/>
        </a:defRPr>
      </a:lvl4pPr>
      <a:lvl5pPr marL="1915101" indent="-330190" algn="l" defTabSz="1320759" rtl="0" eaLnBrk="1" latinLnBrk="0" hangingPunct="1">
        <a:lnSpc>
          <a:spcPct val="90000"/>
        </a:lnSpc>
        <a:spcBef>
          <a:spcPts val="1156"/>
        </a:spcBef>
        <a:buClr>
          <a:schemeClr val="tx1"/>
        </a:buClr>
        <a:buSzPct val="100000"/>
        <a:buFont typeface="Arial" pitchFamily="34" charset="0"/>
        <a:buChar char="▪"/>
        <a:defRPr sz="2311" kern="1200">
          <a:solidFill>
            <a:schemeClr val="tx1"/>
          </a:solidFill>
          <a:latin typeface="+mn-lt"/>
          <a:ea typeface="+mn-ea"/>
          <a:cs typeface="+mn-cs"/>
        </a:defRPr>
      </a:lvl5pPr>
      <a:lvl6pPr marL="2245291" indent="-330190" algn="l" defTabSz="1320759" rtl="0" eaLnBrk="1" latinLnBrk="0" hangingPunct="1">
        <a:lnSpc>
          <a:spcPct val="90000"/>
        </a:lnSpc>
        <a:spcBef>
          <a:spcPts val="1156"/>
        </a:spcBef>
        <a:buClr>
          <a:schemeClr val="tx1"/>
        </a:buClr>
        <a:buSzPct val="100000"/>
        <a:buFont typeface="Arial" pitchFamily="34" charset="0"/>
        <a:buChar char="–"/>
        <a:defRPr sz="2311" kern="1200">
          <a:solidFill>
            <a:schemeClr val="tx1"/>
          </a:solidFill>
          <a:latin typeface="+mn-lt"/>
          <a:ea typeface="+mn-ea"/>
          <a:cs typeface="+mn-cs"/>
        </a:defRPr>
      </a:lvl6pPr>
      <a:lvl7pPr marL="2575481" indent="-330190" algn="l" defTabSz="1320759" rtl="0" eaLnBrk="1" latinLnBrk="0" hangingPunct="1">
        <a:lnSpc>
          <a:spcPct val="90000"/>
        </a:lnSpc>
        <a:spcBef>
          <a:spcPts val="1156"/>
        </a:spcBef>
        <a:buClr>
          <a:schemeClr val="tx1"/>
        </a:buClr>
        <a:buSzPct val="100000"/>
        <a:buFont typeface="Arial" pitchFamily="34" charset="0"/>
        <a:buChar char="▪"/>
        <a:defRPr sz="2311" kern="1200">
          <a:solidFill>
            <a:schemeClr val="tx1"/>
          </a:solidFill>
          <a:latin typeface="+mn-lt"/>
          <a:ea typeface="+mn-ea"/>
          <a:cs typeface="+mn-cs"/>
        </a:defRPr>
      </a:lvl7pPr>
      <a:lvl8pPr marL="2905671" indent="-330190" algn="l" defTabSz="1320759" rtl="0" eaLnBrk="1" latinLnBrk="0" hangingPunct="1">
        <a:lnSpc>
          <a:spcPct val="90000"/>
        </a:lnSpc>
        <a:spcBef>
          <a:spcPts val="1156"/>
        </a:spcBef>
        <a:buClr>
          <a:schemeClr val="tx1"/>
        </a:buClr>
        <a:buSzPct val="100000"/>
        <a:buFont typeface="Arial" pitchFamily="34" charset="0"/>
        <a:buChar char="–"/>
        <a:defRPr sz="2311" kern="1200">
          <a:solidFill>
            <a:schemeClr val="tx1"/>
          </a:solidFill>
          <a:latin typeface="+mn-lt"/>
          <a:ea typeface="+mn-ea"/>
          <a:cs typeface="+mn-cs"/>
        </a:defRPr>
      </a:lvl8pPr>
      <a:lvl9pPr marL="3235860" indent="-330190" algn="l" defTabSz="1320759" rtl="0" eaLnBrk="1" latinLnBrk="0" hangingPunct="1">
        <a:lnSpc>
          <a:spcPct val="90000"/>
        </a:lnSpc>
        <a:spcBef>
          <a:spcPts val="1156"/>
        </a:spcBef>
        <a:buClr>
          <a:schemeClr val="tx1"/>
        </a:buClr>
        <a:buSzPct val="100000"/>
        <a:buFont typeface="Arial" pitchFamily="34" charset="0"/>
        <a:buChar char="▪"/>
        <a:defRPr sz="2311" kern="1200">
          <a:solidFill>
            <a:schemeClr val="tx1"/>
          </a:solidFill>
          <a:latin typeface="+mn-lt"/>
          <a:ea typeface="+mn-ea"/>
          <a:cs typeface="+mn-cs"/>
        </a:defRPr>
      </a:lvl9pPr>
    </p:bodyStyle>
    <p:otherStyle>
      <a:defPPr>
        <a:defRPr/>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tel:0289073607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CD5237-7402-4CDC-8E90-34951D31C30F}"/>
              </a:ext>
            </a:extLst>
          </p:cNvPr>
          <p:cNvSpPr>
            <a:spLocks noGrp="1"/>
          </p:cNvSpPr>
          <p:nvPr>
            <p:ph type="title"/>
          </p:nvPr>
        </p:nvSpPr>
        <p:spPr/>
        <p:txBody>
          <a:bodyPr/>
          <a:lstStyle/>
          <a:p>
            <a:endParaRPr lang="en-GB"/>
          </a:p>
        </p:txBody>
      </p:sp>
      <p:graphicFrame>
        <p:nvGraphicFramePr>
          <p:cNvPr id="5" name="Content Placeholder 4">
            <a:extLst>
              <a:ext uri="{FF2B5EF4-FFF2-40B4-BE49-F238E27FC236}">
                <a16:creationId xmlns:a16="http://schemas.microsoft.com/office/drawing/2014/main" id="{50F7B1A9-3FFD-4433-87B3-38A1D5EB08EC}"/>
              </a:ext>
            </a:extLst>
          </p:cNvPr>
          <p:cNvGraphicFramePr>
            <a:graphicFrameLocks noGrp="1"/>
          </p:cNvGraphicFramePr>
          <p:nvPr>
            <p:ph idx="4294967295"/>
            <p:extLst>
              <p:ext uri="{D42A27DB-BD31-4B8C-83A1-F6EECF244321}">
                <p14:modId xmlns:p14="http://schemas.microsoft.com/office/powerpoint/2010/main" val="556507840"/>
              </p:ext>
            </p:extLst>
          </p:nvPr>
        </p:nvGraphicFramePr>
        <p:xfrm>
          <a:off x="395663" y="2207303"/>
          <a:ext cx="6066674" cy="6172200"/>
        </p:xfrm>
        <a:graphic>
          <a:graphicData uri="http://schemas.openxmlformats.org/drawingml/2006/table">
            <a:tbl>
              <a:tblPr firstRow="1" bandRow="1">
                <a:tableStyleId>{0660B408-B3CF-4A94-85FC-2B1E0A45F4A2}</a:tableStyleId>
              </a:tblPr>
              <a:tblGrid>
                <a:gridCol w="578590">
                  <a:extLst>
                    <a:ext uri="{9D8B030D-6E8A-4147-A177-3AD203B41FA5}">
                      <a16:colId xmlns:a16="http://schemas.microsoft.com/office/drawing/2014/main" val="3191709609"/>
                    </a:ext>
                  </a:extLst>
                </a:gridCol>
                <a:gridCol w="5488084">
                  <a:extLst>
                    <a:ext uri="{9D8B030D-6E8A-4147-A177-3AD203B41FA5}">
                      <a16:colId xmlns:a16="http://schemas.microsoft.com/office/drawing/2014/main" val="3549709944"/>
                    </a:ext>
                  </a:extLst>
                </a:gridCol>
              </a:tblGrid>
              <a:tr h="288032">
                <a:tc>
                  <a:txBody>
                    <a:bodyPr/>
                    <a:lstStyle/>
                    <a:p>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a:t>
                      </a:r>
                      <a:endParaRPr lang="en-GB" sz="1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solidFill>
                      <a:schemeClr val="accent6"/>
                    </a:solidFill>
                  </a:tcPr>
                </a:tc>
                <a:tc>
                  <a:txBody>
                    <a:bodyPr/>
                    <a:lstStyle/>
                    <a:p>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a:t>
                      </a:r>
                      <a:endParaRPr lang="en-GB" sz="1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solidFill>
                      <a:schemeClr val="accent6"/>
                    </a:solidFill>
                  </a:tcPr>
                </a:tc>
                <a:extLst>
                  <a:ext uri="{0D108BD9-81ED-4DB2-BD59-A6C34878D82A}">
                    <a16:rowId xmlns:a16="http://schemas.microsoft.com/office/drawing/2014/main" val="2760672244"/>
                  </a:ext>
                </a:extLst>
              </a:tr>
              <a:tr h="288032">
                <a:tc>
                  <a:txBody>
                    <a:bodyPr/>
                    <a:lstStyle/>
                    <a:p>
                      <a:r>
                        <a:rPr lang="en-US" sz="1200" b="1" dirty="0">
                          <a:latin typeface="Calibri" panose="020F0502020204030204" pitchFamily="34" charset="0"/>
                          <a:cs typeface="Calibri" panose="020F0502020204030204" pitchFamily="34" charset="0"/>
                        </a:rPr>
                        <a:t>10:30</a:t>
                      </a:r>
                      <a:endParaRPr lang="en-GB" sz="12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Registration opens</a:t>
                      </a:r>
                    </a:p>
                    <a:p>
                      <a:endParaRPr lang="en-GB" sz="14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92958976"/>
                  </a:ext>
                </a:extLst>
              </a:tr>
              <a:tr h="469281">
                <a:tc>
                  <a:txBody>
                    <a:bodyPr/>
                    <a:lstStyle/>
                    <a:p>
                      <a:r>
                        <a:rPr lang="en-US" sz="1200" b="1" dirty="0">
                          <a:latin typeface="Calibri" panose="020F0502020204030204" pitchFamily="34" charset="0"/>
                          <a:cs typeface="Calibri" panose="020F0502020204030204" pitchFamily="34" charset="0"/>
                        </a:rPr>
                        <a:t>11:00</a:t>
                      </a:r>
                      <a:endParaRPr lang="en-GB" sz="12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Opening Welcome </a:t>
                      </a:r>
                    </a:p>
                    <a:p>
                      <a:r>
                        <a:rPr lang="en-US" sz="1200" b="0" dirty="0">
                          <a:latin typeface="Calibri" panose="020F0502020204030204" pitchFamily="34" charset="0"/>
                          <a:cs typeface="Calibri" panose="020F0502020204030204" pitchFamily="34" charset="0"/>
                        </a:rPr>
                        <a:t>Karen Arbuckle, Co-operative Alternatives Chair.</a:t>
                      </a:r>
                    </a:p>
                    <a:p>
                      <a:endParaRPr lang="en-US"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21762586"/>
                  </a:ext>
                </a:extLst>
              </a:tr>
              <a:tr h="432048">
                <a:tc>
                  <a:txBody>
                    <a:bodyPr/>
                    <a:lstStyle/>
                    <a:p>
                      <a:r>
                        <a:rPr lang="en-US" sz="1200" b="1" dirty="0">
                          <a:latin typeface="Calibri" panose="020F0502020204030204" pitchFamily="34" charset="0"/>
                          <a:cs typeface="Calibri" panose="020F0502020204030204" pitchFamily="34" charset="0"/>
                        </a:rPr>
                        <a:t>11:10</a:t>
                      </a:r>
                      <a:endParaRPr lang="en-GB" sz="12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Who is in the room?  What do we appreciate about Co-operatives? </a:t>
                      </a:r>
                    </a:p>
                    <a:p>
                      <a:r>
                        <a:rPr lang="en-US" sz="1200" b="0" dirty="0">
                          <a:latin typeface="Calibri" panose="020F0502020204030204" pitchFamily="34" charset="0"/>
                          <a:cs typeface="Calibri" panose="020F0502020204030204" pitchFamily="34" charset="0"/>
                        </a:rPr>
                        <a:t>Davie Philips, Facilitator.</a:t>
                      </a:r>
                    </a:p>
                    <a:p>
                      <a:endParaRPr lang="en-US"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35072177"/>
                  </a:ext>
                </a:extLst>
              </a:tr>
              <a:tr h="410887">
                <a:tc>
                  <a:txBody>
                    <a:bodyPr/>
                    <a:lstStyle/>
                    <a:p>
                      <a:r>
                        <a:rPr lang="en-US" sz="1100" b="1" dirty="0">
                          <a:latin typeface="Calibri" panose="020F0502020204030204" pitchFamily="34" charset="0"/>
                          <a:cs typeface="Calibri" panose="020F0502020204030204" pitchFamily="34" charset="0"/>
                        </a:rPr>
                        <a:t>11:20</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“The Power of Co-operation”</a:t>
                      </a:r>
                    </a:p>
                    <a:p>
                      <a:pPr algn="just"/>
                      <a:r>
                        <a:rPr lang="en-GB" sz="1200" kern="1200" dirty="0">
                          <a:effectLst/>
                          <a:latin typeface="Calibri" panose="020F0502020204030204" pitchFamily="34" charset="0"/>
                          <a:cs typeface="Calibri" panose="020F0502020204030204" pitchFamily="34" charset="0"/>
                        </a:rPr>
                        <a:t>Ed Mayo, General Secretary, Co-operatives UK.</a:t>
                      </a:r>
                    </a:p>
                    <a:p>
                      <a:pPr algn="just"/>
                      <a:endParaRPr lang="en-GB" sz="1200" kern="1200"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73231565"/>
                  </a:ext>
                </a:extLst>
              </a:tr>
              <a:tr h="267927">
                <a:tc>
                  <a:txBody>
                    <a:bodyPr/>
                    <a:lstStyle/>
                    <a:p>
                      <a:r>
                        <a:rPr lang="en-US" sz="1100" b="1" dirty="0">
                          <a:latin typeface="Calibri" panose="020F0502020204030204" pitchFamily="34" charset="0"/>
                          <a:cs typeface="Calibri" panose="020F0502020204030204" pitchFamily="34" charset="0"/>
                        </a:rPr>
                        <a:t>11:40</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“Economic Growth for Common Good” </a:t>
                      </a:r>
                    </a:p>
                    <a:p>
                      <a:r>
                        <a:rPr lang="en-GB" sz="1200" b="0" kern="1200" dirty="0">
                          <a:solidFill>
                            <a:schemeClr val="dk1"/>
                          </a:solidFill>
                          <a:effectLst/>
                          <a:latin typeface="Calibri" panose="020F0502020204030204" pitchFamily="34" charset="0"/>
                          <a:ea typeface="+mn-ea"/>
                          <a:cs typeface="Calibri" panose="020F0502020204030204" pitchFamily="34" charset="0"/>
                        </a:rPr>
                        <a:t>Diarmuid McLean, Director Strategic Policy, </a:t>
                      </a:r>
                      <a:r>
                        <a:rPr lang="en-US" sz="1200" b="0" dirty="0">
                          <a:latin typeface="Calibri" panose="020F0502020204030204" pitchFamily="34" charset="0"/>
                          <a:cs typeface="Calibri" panose="020F0502020204030204" pitchFamily="34" charset="0"/>
                        </a:rPr>
                        <a:t>Department for the Economy.</a:t>
                      </a:r>
                    </a:p>
                    <a:p>
                      <a:endParaRPr lang="en-GB" sz="1200" kern="120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181630862"/>
                  </a:ext>
                </a:extLst>
              </a:tr>
              <a:tr h="410887">
                <a:tc>
                  <a:txBody>
                    <a:bodyPr/>
                    <a:lstStyle/>
                    <a:p>
                      <a:r>
                        <a:rPr lang="en-US" sz="1100" b="1" dirty="0">
                          <a:latin typeface="Calibri" panose="020F0502020204030204" pitchFamily="34" charset="0"/>
                          <a:cs typeface="Calibri" panose="020F0502020204030204" pitchFamily="34" charset="0"/>
                        </a:rPr>
                        <a:t>11:55</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“Promoting Co-operatives at a local level. Go Social, Go Co-Operatives.”</a:t>
                      </a:r>
                    </a:p>
                    <a:p>
                      <a:r>
                        <a:rPr lang="en-US" sz="1200" b="0" dirty="0">
                          <a:latin typeface="Calibri" panose="020F0502020204030204" pitchFamily="34" charset="0"/>
                          <a:cs typeface="Calibri" panose="020F0502020204030204" pitchFamily="34" charset="0"/>
                        </a:rPr>
                        <a:t>Leah Thompson, Economic Development Officer, Belfast City Council.</a:t>
                      </a:r>
                    </a:p>
                    <a:p>
                      <a:endParaRPr lang="en-US"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11229225"/>
                  </a:ext>
                </a:extLst>
              </a:tr>
              <a:tr h="410887">
                <a:tc>
                  <a:txBody>
                    <a:bodyPr/>
                    <a:lstStyle/>
                    <a:p>
                      <a:r>
                        <a:rPr lang="en-US" sz="1200" b="1" dirty="0">
                          <a:latin typeface="Calibri" panose="020F0502020204030204" pitchFamily="34" charset="0"/>
                          <a:cs typeface="Calibri" panose="020F0502020204030204" pitchFamily="34" charset="0"/>
                        </a:rPr>
                        <a:t>12:10</a:t>
                      </a:r>
                      <a:endParaRPr lang="en-GB" sz="12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Insights, clarifications and questions </a:t>
                      </a:r>
                    </a:p>
                    <a:p>
                      <a:endParaRPr lang="en-US"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71788512"/>
                  </a:ext>
                </a:extLst>
              </a:tr>
              <a:tr h="410887">
                <a:tc>
                  <a:txBody>
                    <a:bodyPr/>
                    <a:lstStyle/>
                    <a:p>
                      <a:r>
                        <a:rPr lang="en-US" sz="1200" b="1" dirty="0">
                          <a:latin typeface="Calibri" panose="020F0502020204030204" pitchFamily="34" charset="0"/>
                          <a:cs typeface="Calibri" panose="020F0502020204030204" pitchFamily="34" charset="0"/>
                        </a:rPr>
                        <a:t>12:50</a:t>
                      </a:r>
                    </a:p>
                  </a:txBody>
                  <a:tcPr/>
                </a:tc>
                <a:tc>
                  <a:txBody>
                    <a:bodyPr/>
                    <a:lstStyle/>
                    <a:p>
                      <a:r>
                        <a:rPr lang="en-US" sz="1400" b="1" dirty="0">
                          <a:latin typeface="Calibri" panose="020F0502020204030204" pitchFamily="34" charset="0"/>
                          <a:cs typeface="Calibri" panose="020F0502020204030204" pitchFamily="34" charset="0"/>
                        </a:rPr>
                        <a:t>“Co-operative Stories” </a:t>
                      </a:r>
                      <a:endParaRPr lang="en-US" sz="1200" b="1" dirty="0">
                        <a:latin typeface="Calibri" panose="020F0502020204030204" pitchFamily="34" charset="0"/>
                        <a:cs typeface="Calibri" panose="020F0502020204030204" pitchFamily="34" charset="0"/>
                      </a:endParaRPr>
                    </a:p>
                    <a:p>
                      <a:pPr algn="just"/>
                      <a:r>
                        <a:rPr lang="en-US" sz="1200" b="0" i="0" kern="1200" dirty="0">
                          <a:solidFill>
                            <a:schemeClr val="dk1"/>
                          </a:solidFill>
                          <a:effectLst/>
                          <a:latin typeface="Calibri" panose="020F0502020204030204" pitchFamily="34" charset="0"/>
                          <a:ea typeface="+mn-ea"/>
                          <a:cs typeface="Calibri" panose="020F0502020204030204" pitchFamily="34" charset="0"/>
                        </a:rPr>
                        <a:t>Tasha Bevan, Frontline Team, Plunkett Foundation.</a:t>
                      </a:r>
                    </a:p>
                    <a:p>
                      <a:pPr algn="just"/>
                      <a:endParaRPr lang="en-GB" sz="11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2739385"/>
                  </a:ext>
                </a:extLst>
              </a:tr>
              <a:tr h="410887">
                <a:tc>
                  <a:txBody>
                    <a:bodyPr/>
                    <a:lstStyle/>
                    <a:p>
                      <a:r>
                        <a:rPr lang="en-US" sz="1200" b="1" dirty="0">
                          <a:latin typeface="Calibri" panose="020F0502020204030204" pitchFamily="34" charset="0"/>
                          <a:cs typeface="Calibri" panose="020F0502020204030204" pitchFamily="34" charset="0"/>
                        </a:rPr>
                        <a:t>13:00</a:t>
                      </a:r>
                      <a:endParaRPr lang="en-GB" sz="12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A Networking Co-operative LUNCH </a:t>
                      </a:r>
                      <a:endParaRPr lang="en-US" sz="1200" b="1" dirty="0">
                        <a:latin typeface="Calibri" panose="020F0502020204030204" pitchFamily="34" charset="0"/>
                        <a:cs typeface="Calibri" panose="020F0502020204030204" pitchFamily="34" charset="0"/>
                      </a:endParaRPr>
                    </a:p>
                    <a:p>
                      <a:pPr algn="just"/>
                      <a:r>
                        <a:rPr lang="en-US" sz="1200" dirty="0">
                          <a:latin typeface="Calibri" panose="020F0502020204030204" pitchFamily="34" charset="0"/>
                          <a:cs typeface="Calibri" panose="020F0502020204030204" pitchFamily="34" charset="0"/>
                        </a:rPr>
                        <a:t>Lunch is provided by </a:t>
                      </a:r>
                      <a:r>
                        <a:rPr lang="en-US" sz="1200" dirty="0" err="1">
                          <a:latin typeface="Calibri" panose="020F0502020204030204" pitchFamily="34" charset="0"/>
                          <a:cs typeface="Calibri" panose="020F0502020204030204" pitchFamily="34" charset="0"/>
                        </a:rPr>
                        <a:t>Lunasa</a:t>
                      </a:r>
                      <a:r>
                        <a:rPr lang="en-US" sz="1200" dirty="0">
                          <a:latin typeface="Calibri" panose="020F0502020204030204" pitchFamily="34" charset="0"/>
                          <a:cs typeface="Calibri" panose="020F0502020204030204" pitchFamily="34" charset="0"/>
                        </a:rPr>
                        <a:t> Workers Co-operative complimented by tasters of Lough </a:t>
                      </a:r>
                      <a:r>
                        <a:rPr lang="en-US" sz="1200" dirty="0" err="1">
                          <a:latin typeface="Calibri" panose="020F0502020204030204" pitchFamily="34" charset="0"/>
                          <a:cs typeface="Calibri" panose="020F0502020204030204" pitchFamily="34" charset="0"/>
                        </a:rPr>
                        <a:t>Neagh</a:t>
                      </a:r>
                      <a:r>
                        <a:rPr lang="en-US" sz="1200" dirty="0">
                          <a:latin typeface="Calibri" panose="020F0502020204030204" pitchFamily="34" charset="0"/>
                          <a:cs typeface="Calibri" panose="020F0502020204030204" pitchFamily="34" charset="0"/>
                        </a:rPr>
                        <a:t> Eels and award winning craft beer from the Lacada brewery.</a:t>
                      </a:r>
                    </a:p>
                    <a:p>
                      <a:pPr algn="just"/>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36933413"/>
                  </a:ext>
                </a:extLst>
              </a:tr>
            </a:tbl>
          </a:graphicData>
        </a:graphic>
      </p:graphicFrame>
      <p:pic>
        <p:nvPicPr>
          <p:cNvPr id="2" name="Picture 1">
            <a:extLst>
              <a:ext uri="{FF2B5EF4-FFF2-40B4-BE49-F238E27FC236}">
                <a16:creationId xmlns:a16="http://schemas.microsoft.com/office/drawing/2014/main" id="{61B19A5B-8C54-4512-8504-549DD1D7623D}"/>
              </a:ext>
            </a:extLst>
          </p:cNvPr>
          <p:cNvPicPr>
            <a:picLocks noChangeAspect="1"/>
          </p:cNvPicPr>
          <p:nvPr/>
        </p:nvPicPr>
        <p:blipFill>
          <a:blip r:embed="rId2"/>
          <a:stretch>
            <a:fillRect/>
          </a:stretch>
        </p:blipFill>
        <p:spPr>
          <a:xfrm>
            <a:off x="3781668" y="0"/>
            <a:ext cx="2665411" cy="1789743"/>
          </a:xfrm>
          <a:prstGeom prst="rect">
            <a:avLst/>
          </a:prstGeom>
        </p:spPr>
      </p:pic>
      <p:sp>
        <p:nvSpPr>
          <p:cNvPr id="4" name="TextBox 3">
            <a:extLst>
              <a:ext uri="{FF2B5EF4-FFF2-40B4-BE49-F238E27FC236}">
                <a16:creationId xmlns:a16="http://schemas.microsoft.com/office/drawing/2014/main" id="{3BC5CEA1-359A-4378-AE72-6E36A0933FE6}"/>
              </a:ext>
            </a:extLst>
          </p:cNvPr>
          <p:cNvSpPr txBox="1"/>
          <p:nvPr/>
        </p:nvSpPr>
        <p:spPr>
          <a:xfrm>
            <a:off x="395663" y="704527"/>
            <a:ext cx="3507883" cy="840230"/>
          </a:xfrm>
          <a:prstGeom prst="rect">
            <a:avLst/>
          </a:prstGeom>
          <a:noFill/>
        </p:spPr>
        <p:txBody>
          <a:bodyPr wrap="none" rtlCol="0">
            <a:spAutoFit/>
          </a:bodyPr>
          <a:lstStyle/>
          <a:p>
            <a:pPr>
              <a:lnSpc>
                <a:spcPct val="90000"/>
              </a:lnSpc>
            </a:pPr>
            <a:r>
              <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SEMINAR</a:t>
            </a:r>
          </a:p>
          <a:p>
            <a:pPr>
              <a:lnSpc>
                <a:spcPct val="90000"/>
              </a:lnSpc>
            </a:pPr>
            <a:r>
              <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Thursday 23</a:t>
            </a:r>
            <a:r>
              <a:rPr lang="en-US" b="1" baseline="30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rd</a:t>
            </a:r>
            <a:r>
              <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November 2017</a:t>
            </a:r>
          </a:p>
          <a:p>
            <a:pPr>
              <a:lnSpc>
                <a:spcPct val="90000"/>
              </a:lnSpc>
            </a:pPr>
            <a:r>
              <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Girdwood Community Hub, Belfast</a:t>
            </a:r>
            <a:endParaRPr lang="en-GB"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1" name="Picture 10" descr="A picture containing clipart&#10;&#10;Description generated with high confidence">
            <a:extLst>
              <a:ext uri="{FF2B5EF4-FFF2-40B4-BE49-F238E27FC236}">
                <a16:creationId xmlns:a16="http://schemas.microsoft.com/office/drawing/2014/main" id="{58DBBFB6-8D27-4F2E-B2EC-42BA850DDD91}"/>
              </a:ext>
            </a:extLst>
          </p:cNvPr>
          <p:cNvPicPr>
            <a:picLocks noChangeAspect="1"/>
          </p:cNvPicPr>
          <p:nvPr/>
        </p:nvPicPr>
        <p:blipFill>
          <a:blip r:embed="rId3"/>
          <a:stretch>
            <a:fillRect/>
          </a:stretch>
        </p:blipFill>
        <p:spPr>
          <a:xfrm>
            <a:off x="3883711" y="8797063"/>
            <a:ext cx="2563368" cy="950976"/>
          </a:xfrm>
          <a:prstGeom prst="rect">
            <a:avLst/>
          </a:prstGeom>
        </p:spPr>
      </p:pic>
      <p:sp>
        <p:nvSpPr>
          <p:cNvPr id="12" name="Rectangle 11">
            <a:extLst>
              <a:ext uri="{FF2B5EF4-FFF2-40B4-BE49-F238E27FC236}">
                <a16:creationId xmlns:a16="http://schemas.microsoft.com/office/drawing/2014/main" id="{CE1AD14F-8DEA-42D1-933C-23FE9CA5B4D3}"/>
              </a:ext>
            </a:extLst>
          </p:cNvPr>
          <p:cNvSpPr/>
          <p:nvPr/>
        </p:nvSpPr>
        <p:spPr>
          <a:xfrm>
            <a:off x="395663" y="8629821"/>
            <a:ext cx="3429000" cy="1231106"/>
          </a:xfrm>
          <a:prstGeom prst="rect">
            <a:avLst/>
          </a:prstGeom>
        </p:spPr>
        <p:txBody>
          <a:bodyPr>
            <a:spAutoFit/>
          </a:bodyPr>
          <a:lstStyle/>
          <a:p>
            <a:r>
              <a:rPr lang="en-US" sz="1200" dirty="0">
                <a:solidFill>
                  <a:schemeClr val="bg1"/>
                </a:solidFill>
                <a:latin typeface="Calibri" panose="020F0502020204030204" pitchFamily="34" charset="0"/>
                <a:cs typeface="Calibri" panose="020F0502020204030204" pitchFamily="34" charset="0"/>
              </a:rPr>
              <a:t>Unit 140</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North City Business Centre</a:t>
            </a:r>
            <a:br>
              <a:rPr lang="en-US" sz="1200" dirty="0">
                <a:solidFill>
                  <a:schemeClr val="bg1"/>
                </a:solidFill>
                <a:latin typeface="Calibri" panose="020F0502020204030204" pitchFamily="34" charset="0"/>
                <a:cs typeface="Calibri" panose="020F0502020204030204" pitchFamily="34" charset="0"/>
              </a:rPr>
            </a:br>
            <a:r>
              <a:rPr lang="en-US" sz="1200" dirty="0">
                <a:solidFill>
                  <a:schemeClr val="bg1"/>
                </a:solidFill>
                <a:latin typeface="Calibri" panose="020F0502020204030204" pitchFamily="34" charset="0"/>
                <a:cs typeface="Calibri" panose="020F0502020204030204" pitchFamily="34" charset="0"/>
              </a:rPr>
              <a:t>2 </a:t>
            </a:r>
            <a:r>
              <a:rPr lang="en-US" sz="1200" dirty="0" err="1">
                <a:solidFill>
                  <a:schemeClr val="bg1"/>
                </a:solidFill>
                <a:latin typeface="Calibri" panose="020F0502020204030204" pitchFamily="34" charset="0"/>
                <a:cs typeface="Calibri" panose="020F0502020204030204" pitchFamily="34" charset="0"/>
              </a:rPr>
              <a:t>Duncairn</a:t>
            </a:r>
            <a:r>
              <a:rPr lang="en-US" sz="1200" dirty="0">
                <a:solidFill>
                  <a:schemeClr val="bg1"/>
                </a:solidFill>
                <a:latin typeface="Calibri" panose="020F0502020204030204" pitchFamily="34" charset="0"/>
                <a:cs typeface="Calibri" panose="020F0502020204030204" pitchFamily="34" charset="0"/>
              </a:rPr>
              <a:t> Gardens,</a:t>
            </a:r>
          </a:p>
          <a:p>
            <a:r>
              <a:rPr lang="en-US" sz="1200" dirty="0">
                <a:solidFill>
                  <a:schemeClr val="bg1"/>
                </a:solidFill>
                <a:latin typeface="Calibri" panose="020F0502020204030204" pitchFamily="34" charset="0"/>
                <a:cs typeface="Calibri" panose="020F0502020204030204" pitchFamily="34" charset="0"/>
              </a:rPr>
              <a:t>Belfast BT15 2GG </a:t>
            </a:r>
          </a:p>
          <a:p>
            <a:r>
              <a:rPr lang="en-US" sz="1200" dirty="0">
                <a:solidFill>
                  <a:schemeClr val="bg1"/>
                </a:solidFill>
                <a:latin typeface="Calibri" panose="020F0502020204030204" pitchFamily="34" charset="0"/>
                <a:cs typeface="Calibri" panose="020F0502020204030204" pitchFamily="34" charset="0"/>
              </a:rPr>
              <a:t>Phone No: </a:t>
            </a:r>
            <a:r>
              <a:rPr lang="en-US" sz="1200" dirty="0">
                <a:solidFill>
                  <a:schemeClr val="bg1"/>
                </a:solidFill>
                <a:latin typeface="Calibri" panose="020F0502020204030204" pitchFamily="34" charset="0"/>
                <a:cs typeface="Calibri" panose="020F0502020204030204" pitchFamily="34" charset="0"/>
                <a:hlinkClick r:id="rId4"/>
              </a:rPr>
              <a:t>028 90 736 075</a:t>
            </a:r>
            <a:endParaRPr lang="en-US" sz="1200" dirty="0">
              <a:solidFill>
                <a:schemeClr val="bg1"/>
              </a:solidFill>
              <a:latin typeface="Calibri" panose="020F0502020204030204" pitchFamily="34" charset="0"/>
              <a:cs typeface="Calibri" panose="020F0502020204030204" pitchFamily="34" charset="0"/>
            </a:endParaRPr>
          </a:p>
          <a:p>
            <a:r>
              <a:rPr lang="en-US" sz="1400" b="1" dirty="0">
                <a:solidFill>
                  <a:schemeClr val="bg1"/>
                </a:solidFill>
                <a:latin typeface="Calibri" panose="020F0502020204030204" pitchFamily="34" charset="0"/>
                <a:cs typeface="Calibri" panose="020F0502020204030204" pitchFamily="34" charset="0"/>
              </a:rPr>
              <a:t>www.coopalternatives.coop</a:t>
            </a:r>
            <a:endParaRPr lang="en-US" sz="14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6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0F7B1A9-3FFD-4433-87B3-38A1D5EB08EC}"/>
              </a:ext>
            </a:extLst>
          </p:cNvPr>
          <p:cNvGraphicFramePr>
            <a:graphicFrameLocks noGrp="1"/>
          </p:cNvGraphicFramePr>
          <p:nvPr>
            <p:ph idx="4294967295"/>
            <p:extLst>
              <p:ext uri="{D42A27DB-BD31-4B8C-83A1-F6EECF244321}">
                <p14:modId xmlns:p14="http://schemas.microsoft.com/office/powerpoint/2010/main" val="1546553685"/>
              </p:ext>
            </p:extLst>
          </p:nvPr>
        </p:nvGraphicFramePr>
        <p:xfrm>
          <a:off x="395663" y="344488"/>
          <a:ext cx="6066674" cy="5640985"/>
        </p:xfrm>
        <a:graphic>
          <a:graphicData uri="http://schemas.openxmlformats.org/drawingml/2006/table">
            <a:tbl>
              <a:tblPr firstRow="1" bandRow="1">
                <a:tableStyleId>{0660B408-B3CF-4A94-85FC-2B1E0A45F4A2}</a:tableStyleId>
              </a:tblPr>
              <a:tblGrid>
                <a:gridCol w="585065">
                  <a:extLst>
                    <a:ext uri="{9D8B030D-6E8A-4147-A177-3AD203B41FA5}">
                      <a16:colId xmlns:a16="http://schemas.microsoft.com/office/drawing/2014/main" val="3191709609"/>
                    </a:ext>
                  </a:extLst>
                </a:gridCol>
                <a:gridCol w="5481609">
                  <a:extLst>
                    <a:ext uri="{9D8B030D-6E8A-4147-A177-3AD203B41FA5}">
                      <a16:colId xmlns:a16="http://schemas.microsoft.com/office/drawing/2014/main" val="3549709944"/>
                    </a:ext>
                  </a:extLst>
                </a:gridCol>
              </a:tblGrid>
              <a:tr h="283002">
                <a:tc>
                  <a:txBody>
                    <a:bodyPr/>
                    <a:lstStyle/>
                    <a:p>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TIME</a:t>
                      </a:r>
                      <a:endParaRPr lang="en-GB" sz="1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solidFill>
                      <a:schemeClr val="accent6"/>
                    </a:solidFill>
                  </a:tcPr>
                </a:tc>
                <a:tc>
                  <a:txBody>
                    <a:bodyPr/>
                    <a:lstStyle/>
                    <a:p>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a:t>
                      </a:r>
                      <a:endParaRPr lang="en-GB" sz="1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solidFill>
                      <a:schemeClr val="accent6"/>
                    </a:solidFill>
                  </a:tcPr>
                </a:tc>
                <a:extLst>
                  <a:ext uri="{0D108BD9-81ED-4DB2-BD59-A6C34878D82A}">
                    <a16:rowId xmlns:a16="http://schemas.microsoft.com/office/drawing/2014/main" val="2760672244"/>
                  </a:ext>
                </a:extLst>
              </a:tr>
              <a:tr h="404295">
                <a:tc>
                  <a:txBody>
                    <a:bodyPr/>
                    <a:lstStyle/>
                    <a:p>
                      <a:r>
                        <a:rPr lang="en-GB" sz="1100" b="1" dirty="0">
                          <a:latin typeface="Calibri" panose="020F0502020204030204" pitchFamily="34" charset="0"/>
                          <a:cs typeface="Calibri" panose="020F0502020204030204" pitchFamily="34" charset="0"/>
                        </a:rPr>
                        <a:t>14:00</a:t>
                      </a:r>
                    </a:p>
                  </a:txBody>
                  <a:tcPr/>
                </a:tc>
                <a:tc>
                  <a:txBody>
                    <a:bodyPr/>
                    <a:lstStyle/>
                    <a:p>
                      <a:r>
                        <a:rPr lang="en-US" sz="1400" b="1" dirty="0">
                          <a:latin typeface="Calibri" panose="020F0502020204030204" pitchFamily="34" charset="0"/>
                          <a:cs typeface="Calibri" panose="020F0502020204030204" pitchFamily="34" charset="0"/>
                        </a:rPr>
                        <a:t>“Community Shares, a funder perspective” </a:t>
                      </a:r>
                    </a:p>
                    <a:p>
                      <a:r>
                        <a:rPr lang="en-US" sz="1200" b="0" dirty="0">
                          <a:latin typeface="Calibri" panose="020F0502020204030204" pitchFamily="34" charset="0"/>
                          <a:cs typeface="Calibri" panose="020F0502020204030204" pitchFamily="34" charset="0"/>
                        </a:rPr>
                        <a:t>Nigel McKinney, Director of Operations, Building Change Trust.</a:t>
                      </a:r>
                      <a:endParaRPr lang="en-US" sz="1200" b="0" i="0" kern="1200" dirty="0">
                        <a:solidFill>
                          <a:schemeClr val="dk1"/>
                        </a:solidFill>
                        <a:effectLst/>
                        <a:latin typeface="Calibri" panose="020F0502020204030204" pitchFamily="34" charset="0"/>
                        <a:ea typeface="+mn-ea"/>
                        <a:cs typeface="Calibri" panose="020F0502020204030204" pitchFamily="34" charset="0"/>
                      </a:endParaRPr>
                    </a:p>
                    <a:p>
                      <a:endParaRPr lang="en-US"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6315849"/>
                  </a:ext>
                </a:extLst>
              </a:tr>
              <a:tr h="404295">
                <a:tc>
                  <a:txBody>
                    <a:bodyPr/>
                    <a:lstStyle/>
                    <a:p>
                      <a:r>
                        <a:rPr lang="en-US" sz="1100" b="1" dirty="0">
                          <a:latin typeface="Calibri" panose="020F0502020204030204" pitchFamily="34" charset="0"/>
                          <a:cs typeface="Calibri" panose="020F0502020204030204" pitchFamily="34" charset="0"/>
                        </a:rPr>
                        <a:t>14:15</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Co-operative Stories</a:t>
                      </a:r>
                    </a:p>
                    <a:p>
                      <a:pPr marL="171450" indent="-171450">
                        <a:buFont typeface="Arial" panose="020B0604020202020204" pitchFamily="34" charset="0"/>
                        <a:buChar char="•"/>
                      </a:pPr>
                      <a:r>
                        <a:rPr lang="en-US" sz="1200" i="0" kern="1200" dirty="0">
                          <a:solidFill>
                            <a:schemeClr val="dk1"/>
                          </a:solidFill>
                          <a:effectLst/>
                          <a:latin typeface="Calibri" panose="020F0502020204030204" pitchFamily="34" charset="0"/>
                          <a:ea typeface="+mn-ea"/>
                          <a:cs typeface="Calibri" panose="020F0502020204030204" pitchFamily="34" charset="0"/>
                        </a:rPr>
                        <a:t>Drumlin Wind Energy Co-operative – Anne Ford, Chair</a:t>
                      </a:r>
                    </a:p>
                    <a:p>
                      <a:pPr marL="171450" indent="-171450">
                        <a:buFont typeface="Arial" panose="020B0604020202020204" pitchFamily="34" charset="0"/>
                        <a:buChar char="•"/>
                      </a:pPr>
                      <a:r>
                        <a:rPr lang="en-US" sz="1200" i="0" kern="1200" dirty="0">
                          <a:solidFill>
                            <a:schemeClr val="dk1"/>
                          </a:solidFill>
                          <a:effectLst/>
                          <a:latin typeface="Calibri" panose="020F0502020204030204" pitchFamily="34" charset="0"/>
                          <a:ea typeface="+mn-ea"/>
                          <a:cs typeface="Calibri" panose="020F0502020204030204" pitchFamily="34" charset="0"/>
                        </a:rPr>
                        <a:t>Creative Workers Co-operative - Clem </a:t>
                      </a:r>
                      <a:r>
                        <a:rPr lang="en-US" sz="1200" i="0" kern="1200" dirty="0" err="1">
                          <a:solidFill>
                            <a:schemeClr val="dk1"/>
                          </a:solidFill>
                          <a:effectLst/>
                          <a:latin typeface="Calibri" panose="020F0502020204030204" pitchFamily="34" charset="0"/>
                          <a:ea typeface="+mn-ea"/>
                          <a:cs typeface="Calibri" panose="020F0502020204030204" pitchFamily="34" charset="0"/>
                        </a:rPr>
                        <a:t>Bradely</a:t>
                      </a:r>
                      <a:r>
                        <a:rPr lang="en-US" sz="1200" i="0" kern="1200" dirty="0">
                          <a:solidFill>
                            <a:schemeClr val="dk1"/>
                          </a:solidFill>
                          <a:effectLst/>
                          <a:latin typeface="Calibri" panose="020F0502020204030204" pitchFamily="34" charset="0"/>
                          <a:ea typeface="+mn-ea"/>
                          <a:cs typeface="Calibri" panose="020F0502020204030204" pitchFamily="34" charset="0"/>
                        </a:rPr>
                        <a:t>, Founder Member</a:t>
                      </a:r>
                    </a:p>
                    <a:p>
                      <a:pPr marL="171450" indent="-171450">
                        <a:buFont typeface="Arial" panose="020B0604020202020204" pitchFamily="34" charset="0"/>
                        <a:buChar char="•"/>
                      </a:pPr>
                      <a:r>
                        <a:rPr lang="en-US" sz="1200" i="0" kern="1200" dirty="0">
                          <a:solidFill>
                            <a:schemeClr val="dk1"/>
                          </a:solidFill>
                          <a:effectLst/>
                          <a:latin typeface="Calibri" panose="020F0502020204030204" pitchFamily="34" charset="0"/>
                          <a:ea typeface="+mn-ea"/>
                          <a:cs typeface="Calibri" panose="020F0502020204030204" pitchFamily="34" charset="0"/>
                        </a:rPr>
                        <a:t>N.I. Co-Housing - Joanna McMinn, Founder Member </a:t>
                      </a:r>
                    </a:p>
                    <a:p>
                      <a:pPr marL="171450" indent="-171450">
                        <a:buFont typeface="Arial" panose="020B0604020202020204" pitchFamily="34" charset="0"/>
                        <a:buChar char="•"/>
                      </a:pPr>
                      <a:r>
                        <a:rPr lang="en-US" sz="1200" i="0" kern="1200" dirty="0" err="1">
                          <a:solidFill>
                            <a:schemeClr val="dk1"/>
                          </a:solidFill>
                          <a:effectLst/>
                          <a:latin typeface="Calibri" panose="020F0502020204030204" pitchFamily="34" charset="0"/>
                          <a:ea typeface="+mn-ea"/>
                          <a:cs typeface="Calibri" panose="020F0502020204030204" pitchFamily="34" charset="0"/>
                        </a:rPr>
                        <a:t>Loveworks</a:t>
                      </a:r>
                      <a:r>
                        <a:rPr lang="en-US" sz="1200" i="0" kern="1200" dirty="0">
                          <a:solidFill>
                            <a:schemeClr val="dk1"/>
                          </a:solidFill>
                          <a:effectLst/>
                          <a:latin typeface="Calibri" panose="020F0502020204030204" pitchFamily="34" charset="0"/>
                          <a:ea typeface="+mn-ea"/>
                          <a:cs typeface="Calibri" panose="020F0502020204030204" pitchFamily="34" charset="0"/>
                        </a:rPr>
                        <a:t> Workers Co-operative - Richard Higginson, Founder Member </a:t>
                      </a:r>
                    </a:p>
                    <a:p>
                      <a:pPr marL="171450" indent="-171450">
                        <a:buFont typeface="Arial" panose="020B0604020202020204" pitchFamily="34" charset="0"/>
                        <a:buChar char="•"/>
                      </a:pPr>
                      <a:r>
                        <a:rPr lang="en-US" sz="1200" i="0" kern="1200" dirty="0">
                          <a:solidFill>
                            <a:schemeClr val="dk1"/>
                          </a:solidFill>
                          <a:effectLst/>
                          <a:latin typeface="Calibri" panose="020F0502020204030204" pitchFamily="34" charset="0"/>
                          <a:ea typeface="+mn-ea"/>
                          <a:cs typeface="Calibri" panose="020F0502020204030204" pitchFamily="34" charset="0"/>
                        </a:rPr>
                        <a:t>Raglan </a:t>
                      </a:r>
                      <a:r>
                        <a:rPr lang="en-GB" sz="1200" b="0" kern="1200" dirty="0">
                          <a:solidFill>
                            <a:schemeClr val="dk1"/>
                          </a:solidFill>
                          <a:effectLst/>
                          <a:latin typeface="Calibri" panose="020F0502020204030204" pitchFamily="34" charset="0"/>
                          <a:ea typeface="+mn-ea"/>
                          <a:cs typeface="Calibri" panose="020F0502020204030204" pitchFamily="34" charset="0"/>
                        </a:rPr>
                        <a:t>Community Development Renovation Society</a:t>
                      </a:r>
                      <a:r>
                        <a:rPr lang="en-US" sz="1200" b="0" i="0" kern="1200" dirty="0">
                          <a:solidFill>
                            <a:schemeClr val="dk1"/>
                          </a:solidFill>
                          <a:effectLst/>
                          <a:latin typeface="Calibri" panose="020F0502020204030204" pitchFamily="34" charset="0"/>
                          <a:ea typeface="+mn-ea"/>
                          <a:cs typeface="Calibri" panose="020F0502020204030204" pitchFamily="34" charset="0"/>
                        </a:rPr>
                        <a:t> - </a:t>
                      </a:r>
                      <a:r>
                        <a:rPr lang="en-US" sz="1200" i="0" kern="1200" dirty="0">
                          <a:solidFill>
                            <a:schemeClr val="dk1"/>
                          </a:solidFill>
                          <a:effectLst/>
                          <a:latin typeface="Calibri" panose="020F0502020204030204" pitchFamily="34" charset="0"/>
                          <a:ea typeface="+mn-ea"/>
                          <a:cs typeface="Calibri" panose="020F0502020204030204" pitchFamily="34" charset="0"/>
                        </a:rPr>
                        <a:t>William Millar, Secretary.</a:t>
                      </a:r>
                    </a:p>
                    <a:p>
                      <a:pPr marL="0" indent="0">
                        <a:buFont typeface="Arial" panose="020B0604020202020204" pitchFamily="34" charset="0"/>
                        <a:buNone/>
                      </a:pPr>
                      <a:endParaRPr lang="en-US" sz="1200" i="0" kern="120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181630862"/>
                  </a:ext>
                </a:extLst>
              </a:tr>
              <a:tr h="726233">
                <a:tc>
                  <a:txBody>
                    <a:bodyPr/>
                    <a:lstStyle/>
                    <a:p>
                      <a:r>
                        <a:rPr lang="en-US" sz="1100" b="1" dirty="0">
                          <a:latin typeface="Calibri" panose="020F0502020204030204" pitchFamily="34" charset="0"/>
                          <a:cs typeface="Calibri" panose="020F0502020204030204" pitchFamily="34" charset="0"/>
                        </a:rPr>
                        <a:t>14:50</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Co-operative Conversations </a:t>
                      </a:r>
                    </a:p>
                    <a:p>
                      <a:r>
                        <a:rPr lang="en-US" sz="1400" b="0" dirty="0">
                          <a:latin typeface="Calibri" panose="020F0502020204030204" pitchFamily="34" charset="0"/>
                          <a:cs typeface="Calibri" panose="020F0502020204030204" pitchFamily="34" charset="0"/>
                        </a:rPr>
                        <a:t>Roundtable discussions.</a:t>
                      </a:r>
                    </a:p>
                  </a:txBody>
                  <a:tcPr/>
                </a:tc>
                <a:extLst>
                  <a:ext uri="{0D108BD9-81ED-4DB2-BD59-A6C34878D82A}">
                    <a16:rowId xmlns:a16="http://schemas.microsoft.com/office/drawing/2014/main" val="1511229225"/>
                  </a:ext>
                </a:extLst>
              </a:tr>
              <a:tr h="298202">
                <a:tc>
                  <a:txBody>
                    <a:bodyPr/>
                    <a:lstStyle/>
                    <a:p>
                      <a:r>
                        <a:rPr lang="en-US" sz="1100" b="1" dirty="0">
                          <a:latin typeface="Calibri" panose="020F0502020204030204" pitchFamily="34" charset="0"/>
                          <a:cs typeface="Calibri" panose="020F0502020204030204" pitchFamily="34" charset="0"/>
                        </a:rPr>
                        <a:t>15:30</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Plenary harvest discussion </a:t>
                      </a:r>
                      <a:endParaRPr lang="en-US" sz="1100" b="1" dirty="0">
                        <a:latin typeface="Calibri" panose="020F0502020204030204" pitchFamily="34" charset="0"/>
                        <a:cs typeface="Calibri" panose="020F0502020204030204" pitchFamily="34" charset="0"/>
                      </a:endParaRPr>
                    </a:p>
                    <a:p>
                      <a:endParaRPr lang="en-US" sz="11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51366140"/>
                  </a:ext>
                </a:extLst>
              </a:tr>
              <a:tr h="287082">
                <a:tc>
                  <a:txBody>
                    <a:bodyPr/>
                    <a:lstStyle/>
                    <a:p>
                      <a:r>
                        <a:rPr lang="en-US" sz="1100" b="1" dirty="0">
                          <a:latin typeface="Calibri" panose="020F0502020204030204" pitchFamily="34" charset="0"/>
                          <a:cs typeface="Calibri" panose="020F0502020204030204" pitchFamily="34" charset="0"/>
                        </a:rPr>
                        <a:t>16:00</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Co-operative Alternatives N.I. Co-op Survey</a:t>
                      </a:r>
                    </a:p>
                    <a:p>
                      <a:pPr marL="0" marR="0" lvl="0" indent="0" algn="l" defTabSz="1320759" rtl="0" eaLnBrk="1" fontAlgn="auto" latinLnBrk="0" hangingPunct="1">
                        <a:lnSpc>
                          <a:spcPct val="100000"/>
                        </a:lnSpc>
                        <a:spcBef>
                          <a:spcPts val="0"/>
                        </a:spcBef>
                        <a:spcAft>
                          <a:spcPts val="0"/>
                        </a:spcAft>
                        <a:buClrTx/>
                        <a:buSzTx/>
                        <a:buFontTx/>
                        <a:buNone/>
                        <a:tabLst/>
                        <a:defRPr/>
                      </a:pPr>
                      <a:r>
                        <a:rPr lang="en-US" sz="1400" b="1" dirty="0">
                          <a:latin typeface="Calibri" panose="020F0502020204030204" pitchFamily="34" charset="0"/>
                          <a:cs typeface="Calibri" panose="020F0502020204030204" pitchFamily="34" charset="0"/>
                        </a:rPr>
                        <a:t> </a:t>
                      </a:r>
                      <a:r>
                        <a:rPr lang="en-US" sz="1200" b="0" dirty="0">
                          <a:latin typeface="Calibri" panose="020F0502020204030204" pitchFamily="34" charset="0"/>
                          <a:cs typeface="Calibri" panose="020F0502020204030204" pitchFamily="34" charset="0"/>
                        </a:rPr>
                        <a:t>Tiziana O’Hara, Co-operative Alternatives, Director and Project Manager </a:t>
                      </a:r>
                      <a:endParaRPr lang="en-US" sz="1200" b="0" i="0" kern="1200" dirty="0">
                        <a:solidFill>
                          <a:schemeClr val="dk1"/>
                        </a:solidFill>
                        <a:effectLst/>
                        <a:latin typeface="Calibri" panose="020F0502020204030204" pitchFamily="34" charset="0"/>
                        <a:ea typeface="+mn-ea"/>
                        <a:cs typeface="Calibri" panose="020F0502020204030204" pitchFamily="34" charset="0"/>
                      </a:endParaRPr>
                    </a:p>
                    <a:p>
                      <a:endParaRPr lang="en-US" sz="11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54386758"/>
                  </a:ext>
                </a:extLst>
              </a:tr>
              <a:tr h="404295">
                <a:tc>
                  <a:txBody>
                    <a:bodyPr/>
                    <a:lstStyle/>
                    <a:p>
                      <a:r>
                        <a:rPr lang="en-US" sz="1100" b="1" dirty="0">
                          <a:latin typeface="Calibri" panose="020F0502020204030204" pitchFamily="34" charset="0"/>
                          <a:cs typeface="Calibri" panose="020F0502020204030204" pitchFamily="34" charset="0"/>
                        </a:rPr>
                        <a:t>16:15</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Reflections by Key Listeners</a:t>
                      </a:r>
                      <a:endParaRPr lang="en-US" sz="1200" b="0" i="0" kern="1200" dirty="0">
                        <a:solidFill>
                          <a:schemeClr val="dk1"/>
                        </a:solidFill>
                        <a:effectLst/>
                        <a:latin typeface="Calibri" panose="020F0502020204030204" pitchFamily="34" charset="0"/>
                        <a:ea typeface="+mn-ea"/>
                        <a:cs typeface="Calibri" panose="020F0502020204030204" pitchFamily="34" charset="0"/>
                      </a:endParaRPr>
                    </a:p>
                    <a:p>
                      <a:endParaRPr lang="en-US" sz="1200" b="0" i="0" kern="120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068493984"/>
                  </a:ext>
                </a:extLst>
              </a:tr>
              <a:tr h="303211">
                <a:tc>
                  <a:txBody>
                    <a:bodyPr/>
                    <a:lstStyle/>
                    <a:p>
                      <a:r>
                        <a:rPr lang="en-US" sz="1100" b="1" dirty="0">
                          <a:latin typeface="Calibri" panose="020F0502020204030204" pitchFamily="34" charset="0"/>
                          <a:cs typeface="Calibri" panose="020F0502020204030204" pitchFamily="34" charset="0"/>
                        </a:rPr>
                        <a:t>16:25</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dirty="0">
                          <a:latin typeface="Calibri" panose="020F0502020204030204" pitchFamily="34" charset="0"/>
                          <a:cs typeface="Calibri" panose="020F0502020204030204" pitchFamily="34" charset="0"/>
                        </a:rPr>
                        <a:t>Closing Remarks </a:t>
                      </a:r>
                      <a:r>
                        <a:rPr lang="en-US" sz="1100" b="1" dirty="0">
                          <a:latin typeface="Calibri" panose="020F0502020204030204" pitchFamily="34" charset="0"/>
                          <a:cs typeface="Calibri" panose="020F0502020204030204" pitchFamily="34" charset="0"/>
                        </a:rPr>
                        <a:t> </a:t>
                      </a:r>
                    </a:p>
                    <a:p>
                      <a:r>
                        <a:rPr lang="en-US" sz="1200" b="0" dirty="0">
                          <a:latin typeface="Calibri" panose="020F0502020204030204" pitchFamily="34" charset="0"/>
                          <a:cs typeface="Calibri" panose="020F0502020204030204" pitchFamily="34" charset="0"/>
                        </a:rPr>
                        <a:t>Tiziana O’Hara, Co-operative Alternatives</a:t>
                      </a:r>
                    </a:p>
                  </a:txBody>
                  <a:tcPr/>
                </a:tc>
                <a:extLst>
                  <a:ext uri="{0D108BD9-81ED-4DB2-BD59-A6C34878D82A}">
                    <a16:rowId xmlns:a16="http://schemas.microsoft.com/office/drawing/2014/main" val="2959011157"/>
                  </a:ext>
                </a:extLst>
              </a:tr>
              <a:tr h="403712">
                <a:tc>
                  <a:txBody>
                    <a:bodyPr/>
                    <a:lstStyle/>
                    <a:p>
                      <a:r>
                        <a:rPr lang="en-US" sz="1100" b="1" dirty="0">
                          <a:latin typeface="Calibri" panose="020F0502020204030204" pitchFamily="34" charset="0"/>
                          <a:cs typeface="Calibri" panose="020F0502020204030204" pitchFamily="34" charset="0"/>
                        </a:rPr>
                        <a:t>16:30</a:t>
                      </a:r>
                      <a:endParaRPr lang="en-GB" sz="1100" b="1" dirty="0">
                        <a:latin typeface="Calibri" panose="020F0502020204030204" pitchFamily="34" charset="0"/>
                        <a:cs typeface="Calibri" panose="020F0502020204030204" pitchFamily="34" charset="0"/>
                      </a:endParaRPr>
                    </a:p>
                  </a:txBody>
                  <a:tcPr/>
                </a:tc>
                <a:tc>
                  <a:txBody>
                    <a:bodyPr/>
                    <a:lstStyle/>
                    <a:p>
                      <a:r>
                        <a:rPr lang="en-US" sz="1400" b="1" i="0" kern="1200" dirty="0">
                          <a:solidFill>
                            <a:schemeClr val="dk1"/>
                          </a:solidFill>
                          <a:effectLst/>
                          <a:latin typeface="Calibri" panose="020F0502020204030204" pitchFamily="34" charset="0"/>
                          <a:ea typeface="+mn-ea"/>
                          <a:cs typeface="Calibri" panose="020F0502020204030204" pitchFamily="34" charset="0"/>
                        </a:rPr>
                        <a:t>CLOSE</a:t>
                      </a:r>
                    </a:p>
                  </a:txBody>
                  <a:tcPr/>
                </a:tc>
                <a:extLst>
                  <a:ext uri="{0D108BD9-81ED-4DB2-BD59-A6C34878D82A}">
                    <a16:rowId xmlns:a16="http://schemas.microsoft.com/office/drawing/2014/main" val="1923603731"/>
                  </a:ext>
                </a:extLst>
              </a:tr>
            </a:tbl>
          </a:graphicData>
        </a:graphic>
      </p:graphicFrame>
      <p:pic>
        <p:nvPicPr>
          <p:cNvPr id="18" name="Picture 17" descr="A close up of a sign&#10;&#10;Description generated with very high confidence">
            <a:extLst>
              <a:ext uri="{FF2B5EF4-FFF2-40B4-BE49-F238E27FC236}">
                <a16:creationId xmlns:a16="http://schemas.microsoft.com/office/drawing/2014/main" id="{F53A409C-5CBA-4043-A3A5-06C78684E578}"/>
              </a:ext>
            </a:extLst>
          </p:cNvPr>
          <p:cNvPicPr>
            <a:picLocks noChangeAspect="1"/>
          </p:cNvPicPr>
          <p:nvPr/>
        </p:nvPicPr>
        <p:blipFill>
          <a:blip r:embed="rId2"/>
          <a:stretch>
            <a:fillRect/>
          </a:stretch>
        </p:blipFill>
        <p:spPr>
          <a:xfrm>
            <a:off x="3886730" y="8730928"/>
            <a:ext cx="735830" cy="682666"/>
          </a:xfrm>
          <a:prstGeom prst="rect">
            <a:avLst/>
          </a:prstGeom>
        </p:spPr>
      </p:pic>
      <p:pic>
        <p:nvPicPr>
          <p:cNvPr id="29" name="Picture 28">
            <a:extLst>
              <a:ext uri="{FF2B5EF4-FFF2-40B4-BE49-F238E27FC236}">
                <a16:creationId xmlns:a16="http://schemas.microsoft.com/office/drawing/2014/main" id="{0C0A6853-F5E0-4BF6-838E-0E585589F32F}"/>
              </a:ext>
            </a:extLst>
          </p:cNvPr>
          <p:cNvPicPr>
            <a:picLocks noChangeAspect="1"/>
          </p:cNvPicPr>
          <p:nvPr/>
        </p:nvPicPr>
        <p:blipFill>
          <a:blip r:embed="rId3"/>
          <a:stretch>
            <a:fillRect/>
          </a:stretch>
        </p:blipFill>
        <p:spPr>
          <a:xfrm>
            <a:off x="3886730" y="7109066"/>
            <a:ext cx="2062132" cy="665204"/>
          </a:xfrm>
          <a:prstGeom prst="rect">
            <a:avLst/>
          </a:prstGeom>
        </p:spPr>
      </p:pic>
      <p:pic>
        <p:nvPicPr>
          <p:cNvPr id="30" name="Picture 29">
            <a:extLst>
              <a:ext uri="{FF2B5EF4-FFF2-40B4-BE49-F238E27FC236}">
                <a16:creationId xmlns:a16="http://schemas.microsoft.com/office/drawing/2014/main" id="{685342C2-CCDE-4E11-802D-BC9493704694}"/>
              </a:ext>
            </a:extLst>
          </p:cNvPr>
          <p:cNvPicPr>
            <a:picLocks noChangeAspect="1"/>
          </p:cNvPicPr>
          <p:nvPr/>
        </p:nvPicPr>
        <p:blipFill>
          <a:blip r:embed="rId4"/>
          <a:stretch>
            <a:fillRect/>
          </a:stretch>
        </p:blipFill>
        <p:spPr>
          <a:xfrm>
            <a:off x="581927" y="7131674"/>
            <a:ext cx="2226670" cy="642596"/>
          </a:xfrm>
          <a:prstGeom prst="rect">
            <a:avLst/>
          </a:prstGeom>
        </p:spPr>
      </p:pic>
      <p:sp>
        <p:nvSpPr>
          <p:cNvPr id="2" name="TextBox 1">
            <a:extLst>
              <a:ext uri="{FF2B5EF4-FFF2-40B4-BE49-F238E27FC236}">
                <a16:creationId xmlns:a16="http://schemas.microsoft.com/office/drawing/2014/main" id="{C07585EF-4FA9-4E0A-A9FF-E28BCA39BDF8}"/>
              </a:ext>
            </a:extLst>
          </p:cNvPr>
          <p:cNvSpPr txBox="1"/>
          <p:nvPr/>
        </p:nvSpPr>
        <p:spPr>
          <a:xfrm>
            <a:off x="3804461" y="6480160"/>
            <a:ext cx="2226670" cy="618631"/>
          </a:xfrm>
          <a:prstGeom prst="rect">
            <a:avLst/>
          </a:prstGeom>
          <a:noFill/>
        </p:spPr>
        <p:txBody>
          <a:bodyPr wrap="square" rtlCol="0">
            <a:spAutoFit/>
          </a:bodyPr>
          <a:lstStyle/>
          <a:p>
            <a:pPr>
              <a:lnSpc>
                <a:spcPct val="90000"/>
              </a:lnSpc>
            </a:pPr>
            <a:r>
              <a:rPr lang="en-GB" sz="1200" dirty="0">
                <a:solidFill>
                  <a:schemeClr val="bg1"/>
                </a:solidFill>
                <a:latin typeface="Calibri" panose="020F0502020204030204" pitchFamily="34" charset="0"/>
                <a:cs typeface="Calibri" panose="020F0502020204030204" pitchFamily="34" charset="0"/>
              </a:rPr>
              <a:t>This event was  sponsored by the Building Change Trust.</a:t>
            </a:r>
          </a:p>
          <a:p>
            <a:pPr>
              <a:lnSpc>
                <a:spcPct val="90000"/>
              </a:lnSpc>
            </a:pPr>
            <a:endParaRPr lang="en-GB" sz="1400" dirty="0">
              <a:latin typeface="Arial Narrow" panose="020B0606020202030204" pitchFamily="34" charset="0"/>
            </a:endParaRPr>
          </a:p>
        </p:txBody>
      </p:sp>
      <p:sp>
        <p:nvSpPr>
          <p:cNvPr id="20" name="TextBox 19">
            <a:extLst>
              <a:ext uri="{FF2B5EF4-FFF2-40B4-BE49-F238E27FC236}">
                <a16:creationId xmlns:a16="http://schemas.microsoft.com/office/drawing/2014/main" id="{E9880293-32E9-4DFE-8EB1-32A938D3EA1D}"/>
              </a:ext>
            </a:extLst>
          </p:cNvPr>
          <p:cNvSpPr txBox="1"/>
          <p:nvPr/>
        </p:nvSpPr>
        <p:spPr>
          <a:xfrm>
            <a:off x="581927" y="6480160"/>
            <a:ext cx="2226670" cy="618631"/>
          </a:xfrm>
          <a:prstGeom prst="rect">
            <a:avLst/>
          </a:prstGeom>
          <a:noFill/>
        </p:spPr>
        <p:txBody>
          <a:bodyPr wrap="square" rtlCol="0">
            <a:spAutoFit/>
          </a:bodyPr>
          <a:lstStyle/>
          <a:p>
            <a:pPr>
              <a:lnSpc>
                <a:spcPct val="90000"/>
              </a:lnSpc>
            </a:pPr>
            <a:r>
              <a:rPr lang="en-GB" sz="1200" dirty="0">
                <a:solidFill>
                  <a:schemeClr val="bg1"/>
                </a:solidFill>
                <a:latin typeface="Calibri" panose="020F0502020204030204" pitchFamily="34" charset="0"/>
                <a:cs typeface="Calibri" panose="020F0502020204030204" pitchFamily="34" charset="0"/>
              </a:rPr>
              <a:t>This event was organised by Co-operative Alternatives </a:t>
            </a:r>
          </a:p>
          <a:p>
            <a:pPr>
              <a:lnSpc>
                <a:spcPct val="90000"/>
              </a:lnSpc>
            </a:pPr>
            <a:endParaRPr lang="en-GB" sz="1400" dirty="0">
              <a:latin typeface="Arial Narrow" panose="020B0606020202030204" pitchFamily="34" charset="0"/>
            </a:endParaRPr>
          </a:p>
        </p:txBody>
      </p:sp>
      <p:sp>
        <p:nvSpPr>
          <p:cNvPr id="3" name="TextBox 2">
            <a:extLst>
              <a:ext uri="{FF2B5EF4-FFF2-40B4-BE49-F238E27FC236}">
                <a16:creationId xmlns:a16="http://schemas.microsoft.com/office/drawing/2014/main" id="{BDF88B3A-4F57-494D-89D5-D2712DC71B84}"/>
              </a:ext>
            </a:extLst>
          </p:cNvPr>
          <p:cNvSpPr txBox="1"/>
          <p:nvPr/>
        </p:nvSpPr>
        <p:spPr>
          <a:xfrm>
            <a:off x="548680" y="7999189"/>
            <a:ext cx="2530436" cy="1463478"/>
          </a:xfrm>
          <a:prstGeom prst="rect">
            <a:avLst/>
          </a:prstGeom>
          <a:noFill/>
        </p:spPr>
        <p:txBody>
          <a:bodyPr wrap="square" rtlCol="0">
            <a:spAutoFit/>
          </a:bodyPr>
          <a:lstStyle/>
          <a:p>
            <a:pPr>
              <a:lnSpc>
                <a:spcPct val="90000"/>
              </a:lnSpc>
            </a:pPr>
            <a:r>
              <a:rPr lang="en-GB" sz="1100" dirty="0">
                <a:solidFill>
                  <a:schemeClr val="bg1"/>
                </a:solidFill>
                <a:latin typeface="Calibri" panose="020F0502020204030204" pitchFamily="34" charset="0"/>
                <a:cs typeface="Calibri" panose="020F0502020204030204" pitchFamily="34" charset="0"/>
              </a:rPr>
              <a:t>Co-operative Alternatives aims to develop and support a strong co-op movement connected across the island of Ireland and doing business in a fair, just and ethical way. We are Northern Ireland’s leading co-operative development agency offering high quality support and expert knowledge to existing and emerging co-operatives.</a:t>
            </a:r>
          </a:p>
        </p:txBody>
      </p:sp>
      <p:sp>
        <p:nvSpPr>
          <p:cNvPr id="6" name="TextBox 5">
            <a:extLst>
              <a:ext uri="{FF2B5EF4-FFF2-40B4-BE49-F238E27FC236}">
                <a16:creationId xmlns:a16="http://schemas.microsoft.com/office/drawing/2014/main" id="{0F5017C6-3897-4745-96B0-C5A963554372}"/>
              </a:ext>
            </a:extLst>
          </p:cNvPr>
          <p:cNvSpPr txBox="1"/>
          <p:nvPr/>
        </p:nvSpPr>
        <p:spPr>
          <a:xfrm>
            <a:off x="3788277" y="7876848"/>
            <a:ext cx="2144401" cy="854080"/>
          </a:xfrm>
          <a:prstGeom prst="rect">
            <a:avLst/>
          </a:prstGeom>
          <a:noFill/>
        </p:spPr>
        <p:txBody>
          <a:bodyPr wrap="square" rtlCol="0">
            <a:spAutoFit/>
          </a:bodyPr>
          <a:lstStyle/>
          <a:p>
            <a:pPr>
              <a:lnSpc>
                <a:spcPct val="90000"/>
              </a:lnSpc>
            </a:pPr>
            <a:r>
              <a:rPr lang="en-GB" sz="1100" dirty="0">
                <a:solidFill>
                  <a:schemeClr val="bg1"/>
                </a:solidFill>
                <a:latin typeface="Calibri" panose="020F0502020204030204" pitchFamily="34" charset="0"/>
                <a:cs typeface="Calibri" panose="020F0502020204030204" pitchFamily="34" charset="0"/>
              </a:rPr>
              <a:t>The  Community Shares, Ready! programme was  commissioned by the Building Change Trust and delivered by  Co-operative Alternatives.</a:t>
            </a:r>
          </a:p>
        </p:txBody>
      </p:sp>
    </p:spTree>
    <p:extLst>
      <p:ext uri="{BB962C8B-B14F-4D97-AF65-F5344CB8AC3E}">
        <p14:creationId xmlns:p14="http://schemas.microsoft.com/office/powerpoint/2010/main" val="33751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CD5237-7402-4CDC-8E90-34951D31C30F}"/>
              </a:ext>
            </a:extLst>
          </p:cNvPr>
          <p:cNvSpPr>
            <a:spLocks noGrp="1"/>
          </p:cNvSpPr>
          <p:nvPr>
            <p:ph type="title"/>
          </p:nvPr>
        </p:nvSpPr>
        <p:spPr/>
        <p:txBody>
          <a:bodyPr/>
          <a:lstStyle/>
          <a:p>
            <a:endParaRPr lang="en-GB"/>
          </a:p>
        </p:txBody>
      </p:sp>
      <p:sp>
        <p:nvSpPr>
          <p:cNvPr id="10" name="Text Placeholder 9">
            <a:extLst>
              <a:ext uri="{FF2B5EF4-FFF2-40B4-BE49-F238E27FC236}">
                <a16:creationId xmlns:a16="http://schemas.microsoft.com/office/drawing/2014/main" id="{807C9658-D120-4AD3-9057-6A4E95249952}"/>
              </a:ext>
            </a:extLst>
          </p:cNvPr>
          <p:cNvSpPr>
            <a:spLocks noGrp="1"/>
          </p:cNvSpPr>
          <p:nvPr>
            <p:ph type="body" idx="1"/>
          </p:nvPr>
        </p:nvSpPr>
        <p:spPr/>
        <p:txBody>
          <a:bodyPr/>
          <a:lstStyle/>
          <a:p>
            <a:endParaRPr lang="en-GB"/>
          </a:p>
        </p:txBody>
      </p:sp>
      <p:graphicFrame>
        <p:nvGraphicFramePr>
          <p:cNvPr id="5" name="Content Placeholder 4">
            <a:extLst>
              <a:ext uri="{FF2B5EF4-FFF2-40B4-BE49-F238E27FC236}">
                <a16:creationId xmlns:a16="http://schemas.microsoft.com/office/drawing/2014/main" id="{50F7B1A9-3FFD-4433-87B3-38A1D5EB08EC}"/>
              </a:ext>
            </a:extLst>
          </p:cNvPr>
          <p:cNvGraphicFramePr>
            <a:graphicFrameLocks noGrp="1"/>
          </p:cNvGraphicFramePr>
          <p:nvPr>
            <p:ph idx="4294967295"/>
            <p:extLst>
              <p:ext uri="{D42A27DB-BD31-4B8C-83A1-F6EECF244321}">
                <p14:modId xmlns:p14="http://schemas.microsoft.com/office/powerpoint/2010/main" val="301862397"/>
              </p:ext>
            </p:extLst>
          </p:nvPr>
        </p:nvGraphicFramePr>
        <p:xfrm>
          <a:off x="395663" y="209279"/>
          <a:ext cx="6066674" cy="9453321"/>
        </p:xfrm>
        <a:graphic>
          <a:graphicData uri="http://schemas.openxmlformats.org/drawingml/2006/table">
            <a:tbl>
              <a:tblPr firstRow="1" bandRow="1">
                <a:tableStyleId>{0660B408-B3CF-4A94-85FC-2B1E0A45F4A2}</a:tableStyleId>
              </a:tblPr>
              <a:tblGrid>
                <a:gridCol w="1593177">
                  <a:extLst>
                    <a:ext uri="{9D8B030D-6E8A-4147-A177-3AD203B41FA5}">
                      <a16:colId xmlns:a16="http://schemas.microsoft.com/office/drawing/2014/main" val="3191709609"/>
                    </a:ext>
                  </a:extLst>
                </a:gridCol>
                <a:gridCol w="4473497">
                  <a:extLst>
                    <a:ext uri="{9D8B030D-6E8A-4147-A177-3AD203B41FA5}">
                      <a16:colId xmlns:a16="http://schemas.microsoft.com/office/drawing/2014/main" val="3549709944"/>
                    </a:ext>
                  </a:extLst>
                </a:gridCol>
              </a:tblGrid>
              <a:tr h="288032">
                <a:tc gridSpan="2">
                  <a:txBody>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SPEAKERS</a:t>
                      </a:r>
                      <a:endParaRPr lang="en-GB" sz="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tc hMerge="1">
                  <a:txBody>
                    <a:bodyPr/>
                    <a:lstStyle/>
                    <a:p>
                      <a:endParaRPr lang="en-GB" sz="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60672244"/>
                  </a:ext>
                </a:extLst>
              </a:tr>
              <a:tr h="288032">
                <a:tc>
                  <a:txBody>
                    <a:bodyPr/>
                    <a:lstStyle/>
                    <a:p>
                      <a:r>
                        <a:rPr lang="en-GB" sz="1200" b="1" dirty="0">
                          <a:latin typeface="Calibri" panose="020F0502020204030204" pitchFamily="34" charset="0"/>
                          <a:cs typeface="Calibri" panose="020F0502020204030204" pitchFamily="34" charset="0"/>
                        </a:rPr>
                        <a:t>ED MAYO</a:t>
                      </a:r>
                    </a:p>
                    <a:p>
                      <a:r>
                        <a:rPr lang="en-GB" sz="1200" b="1" dirty="0">
                          <a:latin typeface="Calibri" panose="020F0502020204030204" pitchFamily="34" charset="0"/>
                          <a:cs typeface="Calibri" panose="020F0502020204030204" pitchFamily="34" charset="0"/>
                        </a:rPr>
                        <a:t>CO-OPERATIVES UK</a:t>
                      </a:r>
                    </a:p>
                  </a:txBody>
                  <a:tcPr/>
                </a:tc>
                <a:tc>
                  <a:txBody>
                    <a:bodyPr/>
                    <a:lstStyle/>
                    <a:p>
                      <a:r>
                        <a:rPr lang="en-GB" sz="1200" b="1" dirty="0">
                          <a:latin typeface="Arial Narrow" panose="020B0606020202030204" pitchFamily="34" charset="0"/>
                          <a:cs typeface="Calibri" panose="020F0502020204030204" pitchFamily="34" charset="0"/>
                        </a:rPr>
                        <a:t>Ed Mayo is Secretary General of Co-operatives UK, the network for the UK’s thousands of co-operative  businesses. He is a long-term co-operator and has a track record of innovation and impact in his work to bring together economic life and social justice. Ed is Chair of the participation charity, Involve and Vice-President of Co-operatives Europe. He is editor of The Co-operative Advantage: innovation, co-operation and why sharing business ownership is good for Britain, published in 2015, and co-author of the book Consumer Kids. Ed Mayo was one of the team who founded the Fairtrade Mark, which sources products from co-operatives and small-scale producers in developing countries. He rose to prominence as director of the New Economics Foundation from 1992 to 2003. Ed is now a fellow of NEF. From 2003 – 2009, he was Chief Executive of the National Consumer Council. In 2007 he was awarded an honorary doctorate from the London Metropolitan University for his work to build an ethical economy.</a:t>
                      </a:r>
                    </a:p>
                  </a:txBody>
                  <a:tcPr/>
                </a:tc>
                <a:extLst>
                  <a:ext uri="{0D108BD9-81ED-4DB2-BD59-A6C34878D82A}">
                    <a16:rowId xmlns:a16="http://schemas.microsoft.com/office/drawing/2014/main" val="2792958976"/>
                  </a:ext>
                </a:extLst>
              </a:tr>
              <a:tr h="1080120">
                <a:tc>
                  <a:txBody>
                    <a:bodyPr/>
                    <a:lstStyle/>
                    <a:p>
                      <a:r>
                        <a:rPr lang="en-US" sz="1200" b="1" dirty="0">
                          <a:latin typeface="Calibri" panose="020F0502020204030204" pitchFamily="34" charset="0"/>
                          <a:cs typeface="Calibri" panose="020F0502020204030204" pitchFamily="34" charset="0"/>
                        </a:rPr>
                        <a:t>DIARMUID MCLEAN</a:t>
                      </a:r>
                    </a:p>
                    <a:p>
                      <a:r>
                        <a:rPr lang="en-US" sz="1200" b="1" dirty="0">
                          <a:latin typeface="Calibri" panose="020F0502020204030204" pitchFamily="34" charset="0"/>
                          <a:cs typeface="Calibri" panose="020F0502020204030204" pitchFamily="34" charset="0"/>
                        </a:rPr>
                        <a:t>DEPARTMENT FOR THE ECONOMY</a:t>
                      </a:r>
                    </a:p>
                    <a:p>
                      <a:endParaRPr lang="en-GB" sz="1200" b="1" dirty="0">
                        <a:latin typeface="Calibri" panose="020F0502020204030204" pitchFamily="34" charset="0"/>
                        <a:cs typeface="Calibri" panose="020F0502020204030204" pitchFamily="34" charset="0"/>
                      </a:endParaRPr>
                    </a:p>
                  </a:txBody>
                  <a:tcPr/>
                </a:tc>
                <a:tc>
                  <a:txBody>
                    <a:bodyPr/>
                    <a:lstStyle/>
                    <a:p>
                      <a:r>
                        <a:rPr lang="en-GB" sz="1200" i="0" kern="1200" dirty="0">
                          <a:solidFill>
                            <a:schemeClr val="dk1"/>
                          </a:solidFill>
                          <a:effectLst/>
                          <a:latin typeface="Arial Narrow" panose="020B0606020202030204" pitchFamily="34" charset="0"/>
                          <a:ea typeface="+mn-ea"/>
                          <a:cs typeface="+mn-cs"/>
                        </a:rPr>
                        <a:t>Diarmuid </a:t>
                      </a:r>
                      <a:r>
                        <a:rPr lang="en-GB" sz="1200" kern="1200" dirty="0">
                          <a:solidFill>
                            <a:schemeClr val="dk1"/>
                          </a:solidFill>
                          <a:effectLst/>
                          <a:latin typeface="Arial Narrow" panose="020B0606020202030204" pitchFamily="34" charset="0"/>
                          <a:ea typeface="+mn-ea"/>
                          <a:cs typeface="+mn-cs"/>
                        </a:rPr>
                        <a:t>took up post as Director Strategic Policy in the Department for the Economy on 1 September 2014. He has responsibility for development of Northern Ireland’s Economic Strategy. He also has responsibility for the Matrix science and technology panel, as well as Exports and Innovation Policy.  He previously worked for 5 years in the Department of Education where he was responsible for the capital investment programme of £300m p.a. as well as developing area planning policy.  Diarmuid’s experience includes 5 years as Chief Executive of Account NI where he led the development and introduction of the new accounting system across the NICS as well as spells as Director of Innovation, Research and Technology and Director of International Sales and Marketing in Invest NI.</a:t>
                      </a:r>
                    </a:p>
                  </a:txBody>
                  <a:tcPr/>
                </a:tc>
                <a:extLst>
                  <a:ext uri="{0D108BD9-81ED-4DB2-BD59-A6C34878D82A}">
                    <a16:rowId xmlns:a16="http://schemas.microsoft.com/office/drawing/2014/main" val="921762586"/>
                  </a:ext>
                </a:extLst>
              </a:tr>
              <a:tr h="1268560">
                <a:tc>
                  <a:txBody>
                    <a:bodyPr/>
                    <a:lstStyle/>
                    <a:p>
                      <a:r>
                        <a:rPr lang="en-US" sz="1200" b="1" dirty="0">
                          <a:latin typeface="Calibri" panose="020F0502020204030204" pitchFamily="34" charset="0"/>
                          <a:cs typeface="Calibri" panose="020F0502020204030204" pitchFamily="34" charset="0"/>
                        </a:rPr>
                        <a:t>LEAH THOMPSON</a:t>
                      </a:r>
                    </a:p>
                    <a:p>
                      <a:r>
                        <a:rPr lang="en-US" sz="1200" b="1" dirty="0">
                          <a:latin typeface="Calibri" panose="020F0502020204030204" pitchFamily="34" charset="0"/>
                          <a:cs typeface="Calibri" panose="020F0502020204030204" pitchFamily="34" charset="0"/>
                        </a:rPr>
                        <a:t>BELFAST CITY COUNCIL</a:t>
                      </a:r>
                    </a:p>
                    <a:p>
                      <a:endParaRPr lang="en-GB" sz="1200" b="1" dirty="0">
                        <a:latin typeface="Calibri" panose="020F0502020204030204" pitchFamily="34" charset="0"/>
                        <a:cs typeface="Calibri" panose="020F0502020204030204" pitchFamily="34" charset="0"/>
                      </a:endParaRPr>
                    </a:p>
                  </a:txBody>
                  <a:tcPr/>
                </a:tc>
                <a:tc>
                  <a:txBody>
                    <a:bodyPr/>
                    <a:lstStyle/>
                    <a:p>
                      <a:r>
                        <a:rPr lang="en-GB" sz="1200" i="0" kern="1200" dirty="0">
                          <a:solidFill>
                            <a:schemeClr val="dk1"/>
                          </a:solidFill>
                          <a:effectLst/>
                          <a:latin typeface="Arial Narrow" panose="020B0606020202030204" pitchFamily="34" charset="0"/>
                          <a:ea typeface="+mn-ea"/>
                          <a:cs typeface="Calibri" panose="020F0502020204030204" pitchFamily="34" charset="0"/>
                        </a:rPr>
                        <a:t>Leah is an Economic Development Officer, Belfast City Council.  </a:t>
                      </a:r>
                      <a:r>
                        <a:rPr lang="en-US" sz="1200" b="0" i="0" kern="1200" dirty="0">
                          <a:solidFill>
                            <a:schemeClr val="dk1"/>
                          </a:solidFill>
                          <a:effectLst/>
                          <a:latin typeface="Arial Narrow" panose="020B0606020202030204" pitchFamily="34" charset="0"/>
                          <a:ea typeface="+mn-ea"/>
                          <a:cs typeface="Calibri" panose="020F0502020204030204" pitchFamily="34" charset="0"/>
                        </a:rPr>
                        <a:t>Go Social is a support </a:t>
                      </a:r>
                      <a:r>
                        <a:rPr lang="en-US" sz="1200" b="0" i="0" kern="1200" dirty="0" err="1">
                          <a:solidFill>
                            <a:schemeClr val="dk1"/>
                          </a:solidFill>
                          <a:effectLst/>
                          <a:latin typeface="Arial Narrow" panose="020B0606020202030204" pitchFamily="34" charset="0"/>
                          <a:ea typeface="+mn-ea"/>
                          <a:cs typeface="Calibri" panose="020F0502020204030204" pitchFamily="34" charset="0"/>
                        </a:rPr>
                        <a:t>programme</a:t>
                      </a:r>
                      <a:r>
                        <a:rPr lang="en-US" sz="1200" b="0" i="0" kern="1200" dirty="0">
                          <a:solidFill>
                            <a:schemeClr val="dk1"/>
                          </a:solidFill>
                          <a:effectLst/>
                          <a:latin typeface="Arial Narrow" panose="020B0606020202030204" pitchFamily="34" charset="0"/>
                          <a:ea typeface="+mn-ea"/>
                          <a:cs typeface="Calibri" panose="020F0502020204030204" pitchFamily="34" charset="0"/>
                        </a:rPr>
                        <a:t> which uses innovative approaches to find and explore new ideas that could support developing a new social enterprise or cooperative. Participants have access to social spark events, tailored workshops, one-to-one mentoring, showcasing opportunities, networking with like-minded people.  The current Go Social </a:t>
                      </a:r>
                      <a:r>
                        <a:rPr lang="en-US" sz="1200" b="0" i="0" kern="1200" dirty="0" err="1">
                          <a:solidFill>
                            <a:schemeClr val="dk1"/>
                          </a:solidFill>
                          <a:effectLst/>
                          <a:latin typeface="Arial Narrow" panose="020B0606020202030204" pitchFamily="34" charset="0"/>
                          <a:ea typeface="+mn-ea"/>
                          <a:cs typeface="Calibri" panose="020F0502020204030204" pitchFamily="34" charset="0"/>
                        </a:rPr>
                        <a:t>programme</a:t>
                      </a:r>
                      <a:r>
                        <a:rPr lang="en-US" sz="1200" b="0" i="0" kern="1200" dirty="0">
                          <a:solidFill>
                            <a:schemeClr val="dk1"/>
                          </a:solidFill>
                          <a:effectLst/>
                          <a:latin typeface="Arial Narrow" panose="020B0606020202030204" pitchFamily="34" charset="0"/>
                          <a:ea typeface="+mn-ea"/>
                          <a:cs typeface="Calibri" panose="020F0502020204030204" pitchFamily="34" charset="0"/>
                        </a:rPr>
                        <a:t> is open for applications until 30</a:t>
                      </a:r>
                      <a:r>
                        <a:rPr lang="en-US" sz="1200" b="0" i="0" kern="1200" baseline="30000" dirty="0">
                          <a:solidFill>
                            <a:schemeClr val="dk1"/>
                          </a:solidFill>
                          <a:effectLst/>
                          <a:latin typeface="Arial Narrow" panose="020B0606020202030204" pitchFamily="34" charset="0"/>
                          <a:ea typeface="+mn-ea"/>
                          <a:cs typeface="Calibri" panose="020F0502020204030204" pitchFamily="34" charset="0"/>
                        </a:rPr>
                        <a:t>th</a:t>
                      </a:r>
                      <a:r>
                        <a:rPr lang="en-US" sz="1200" b="0" i="0" kern="1200" dirty="0">
                          <a:solidFill>
                            <a:schemeClr val="dk1"/>
                          </a:solidFill>
                          <a:effectLst/>
                          <a:latin typeface="Arial Narrow" panose="020B0606020202030204" pitchFamily="34" charset="0"/>
                          <a:ea typeface="+mn-ea"/>
                          <a:cs typeface="Calibri" panose="020F0502020204030204" pitchFamily="34" charset="0"/>
                        </a:rPr>
                        <a:t> June 2019.</a:t>
                      </a:r>
                    </a:p>
                  </a:txBody>
                  <a:tcPr/>
                </a:tc>
                <a:extLst>
                  <a:ext uri="{0D108BD9-81ED-4DB2-BD59-A6C34878D82A}">
                    <a16:rowId xmlns:a16="http://schemas.microsoft.com/office/drawing/2014/main" val="2635072177"/>
                  </a:ext>
                </a:extLst>
              </a:tr>
              <a:tr h="410887">
                <a:tc>
                  <a:txBody>
                    <a:bodyPr/>
                    <a:lstStyle/>
                    <a:p>
                      <a:r>
                        <a:rPr lang="en-GB" sz="1200" b="1" dirty="0">
                          <a:solidFill>
                            <a:schemeClr val="tx1"/>
                          </a:solidFill>
                          <a:effectLst/>
                          <a:latin typeface="Calibri" panose="020F0502020204030204" pitchFamily="34" charset="0"/>
                          <a:cs typeface="Calibri" panose="020F0502020204030204" pitchFamily="34" charset="0"/>
                        </a:rPr>
                        <a:t>TASHA BEVAN</a:t>
                      </a:r>
                    </a:p>
                    <a:p>
                      <a:r>
                        <a:rPr lang="en-GB" sz="1200" b="1" dirty="0">
                          <a:solidFill>
                            <a:schemeClr val="tx1"/>
                          </a:solidFill>
                          <a:effectLst/>
                          <a:latin typeface="Calibri" panose="020F0502020204030204" pitchFamily="34" charset="0"/>
                          <a:cs typeface="Calibri" panose="020F0502020204030204" pitchFamily="34" charset="0"/>
                        </a:rPr>
                        <a:t>PLUNKETT FOUNDATION</a:t>
                      </a:r>
                    </a:p>
                  </a:txBody>
                  <a:tcPr/>
                </a:tc>
                <a:tc>
                  <a:txBody>
                    <a:bodyPr/>
                    <a:lstStyle/>
                    <a:p>
                      <a:r>
                        <a:rPr lang="en-US" sz="1200" b="0" i="0" kern="1200" dirty="0">
                          <a:solidFill>
                            <a:schemeClr val="dk1"/>
                          </a:solidFill>
                          <a:effectLst/>
                          <a:latin typeface="Arial Narrow" panose="020B0606020202030204" pitchFamily="34" charset="0"/>
                          <a:ea typeface="+mn-ea"/>
                          <a:cs typeface="Calibri" panose="020F0502020204030204" pitchFamily="34" charset="0"/>
                        </a:rPr>
                        <a:t>Tasha joined the Frontline Team in May 2016 to provide initial advice and legal guidance for groups who are looking to set up a Community Enterprise. Before working at Plunkett, Tasha spent ten years prior to that delivering Leadership and Business Skills training to managers across a wide range of sectors. Tasha has a BSc in Psychology and an MSc in Cognitive Science and is interested in what makes people tick.</a:t>
                      </a:r>
                    </a:p>
                    <a:p>
                      <a:endParaRPr lang="en-GB" sz="1200" dirty="0">
                        <a:latin typeface="Arial Narrow" panose="020B0606020202030204" pitchFamily="34" charset="0"/>
                        <a:cs typeface="Calibri" panose="020F0502020204030204" pitchFamily="34" charset="0"/>
                      </a:endParaRPr>
                    </a:p>
                  </a:txBody>
                  <a:tcPr/>
                </a:tc>
                <a:extLst>
                  <a:ext uri="{0D108BD9-81ED-4DB2-BD59-A6C34878D82A}">
                    <a16:rowId xmlns:a16="http://schemas.microsoft.com/office/drawing/2014/main" val="52220490"/>
                  </a:ext>
                </a:extLst>
              </a:tr>
              <a:tr h="295609">
                <a:tc gridSpan="2">
                  <a:txBody>
                    <a:bodyPr/>
                    <a:lstStyle/>
                    <a:p>
                      <a:pPr algn="ctr"/>
                      <a:r>
                        <a:rPr lang="en-US" sz="1200" b="1" dirty="0">
                          <a:solidFill>
                            <a:schemeClr val="bg1"/>
                          </a:solidFill>
                          <a:effectLst/>
                          <a:latin typeface="Arial Narrow" panose="020B0606020202030204" pitchFamily="34" charset="0"/>
                          <a:cs typeface="Calibri" panose="020F0502020204030204" pitchFamily="34" charset="0"/>
                        </a:rPr>
                        <a:t>FACILITATOR</a:t>
                      </a:r>
                      <a:endParaRPr lang="en-GB" sz="1200" b="1" dirty="0">
                        <a:solidFill>
                          <a:schemeClr val="bg1"/>
                        </a:solidFill>
                        <a:effectLst/>
                        <a:latin typeface="Arial Narrow" panose="020B0606020202030204" pitchFamily="34" charset="0"/>
                        <a:cs typeface="Calibri" panose="020F0502020204030204" pitchFamily="34" charset="0"/>
                      </a:endParaRPr>
                    </a:p>
                  </a:txBody>
                  <a:tcPr>
                    <a:solidFill>
                      <a:schemeClr val="accent2">
                        <a:lumMod val="75000"/>
                      </a:schemeClr>
                    </a:solidFill>
                  </a:tcPr>
                </a:tc>
                <a:tc hMerge="1">
                  <a:txBody>
                    <a:bodyPr/>
                    <a:lstStyle/>
                    <a:p>
                      <a:endParaRPr lang="en-GB" sz="1200" b="1" dirty="0">
                        <a:solidFill>
                          <a:schemeClr val="bg1"/>
                        </a:solidFill>
                        <a:effectLst/>
                        <a:latin typeface="Arial Narrow" panose="020B0606020202030204" pitchFamily="34" charset="0"/>
                        <a:cs typeface="Calibri" panose="020F0502020204030204" pitchFamily="34" charset="0"/>
                      </a:endParaRPr>
                    </a:p>
                  </a:txBody>
                  <a:tcPr>
                    <a:solidFill>
                      <a:schemeClr val="accent2">
                        <a:lumMod val="75000"/>
                      </a:schemeClr>
                    </a:solidFill>
                  </a:tcPr>
                </a:tc>
                <a:extLst>
                  <a:ext uri="{0D108BD9-81ED-4DB2-BD59-A6C34878D82A}">
                    <a16:rowId xmlns:a16="http://schemas.microsoft.com/office/drawing/2014/main" val="1173231565"/>
                  </a:ext>
                </a:extLst>
              </a:tr>
              <a:tr h="0">
                <a:tc>
                  <a:txBody>
                    <a:bodyPr/>
                    <a:lstStyle/>
                    <a:p>
                      <a:r>
                        <a:rPr lang="en-US" sz="1100" b="1" dirty="0">
                          <a:latin typeface="Calibri" panose="020F0502020204030204" pitchFamily="34" charset="0"/>
                          <a:cs typeface="Calibri" panose="020F0502020204030204" pitchFamily="34" charset="0"/>
                        </a:rPr>
                        <a:t>DAVIE PHILIP</a:t>
                      </a:r>
                    </a:p>
                    <a:p>
                      <a:r>
                        <a:rPr lang="en-US" sz="1100" b="1" dirty="0">
                          <a:latin typeface="Calibri" panose="020F0502020204030204" pitchFamily="34" charset="0"/>
                          <a:cs typeface="Calibri" panose="020F0502020204030204" pitchFamily="34" charset="0"/>
                        </a:rPr>
                        <a:t>CULTIVATE</a:t>
                      </a:r>
                    </a:p>
                    <a:p>
                      <a:endParaRPr lang="en-US"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cs typeface="Calibri" panose="020F0502020204030204" pitchFamily="34" charset="0"/>
                        </a:rPr>
                        <a:t>Davie </a:t>
                      </a:r>
                      <a:r>
                        <a:rPr lang="en-US" sz="1200" kern="1200" dirty="0">
                          <a:effectLst/>
                          <a:latin typeface="Arial Narrow" panose="020B0606020202030204" pitchFamily="34" charset="0"/>
                          <a:cs typeface="Calibri" panose="020F0502020204030204" pitchFamily="34" charset="0"/>
                        </a:rPr>
                        <a:t>was a founding member of both the Foundation for the Economics of Sustainability (FEASTA) and Sustainable Projects Ireland Ltd the company behind the ecovillage project in Cloughjordan, Co. </a:t>
                      </a:r>
                      <a:r>
                        <a:rPr lang="en-US" sz="1200" kern="1200" dirty="0" err="1">
                          <a:effectLst/>
                          <a:latin typeface="Arial Narrow" panose="020B0606020202030204" pitchFamily="34" charset="0"/>
                          <a:cs typeface="Calibri" panose="020F0502020204030204" pitchFamily="34" charset="0"/>
                        </a:rPr>
                        <a:t>Tipperary</a:t>
                      </a:r>
                      <a:r>
                        <a:rPr lang="en-US" sz="1200" kern="1200" dirty="0">
                          <a:effectLst/>
                          <a:latin typeface="Arial Narrow" panose="020B0606020202030204" pitchFamily="34" charset="0"/>
                          <a:cs typeface="Calibri" panose="020F0502020204030204" pitchFamily="34" charset="0"/>
                        </a:rPr>
                        <a:t> where he now lives.  In 2000 he set up the Sustainable Ireland Cooperative with Ben Whelan which trades as Cultivate.  With Cultivate he </a:t>
                      </a:r>
                      <a:r>
                        <a:rPr lang="en-US" sz="1200" kern="1200" dirty="0" err="1">
                          <a:effectLst/>
                          <a:latin typeface="Arial Narrow" panose="020B0606020202030204" pitchFamily="34" charset="0"/>
                          <a:cs typeface="Calibri" panose="020F0502020204030204" pitchFamily="34" charset="0"/>
                        </a:rPr>
                        <a:t>organises</a:t>
                      </a:r>
                      <a:r>
                        <a:rPr lang="en-US" sz="1200" kern="1200" dirty="0">
                          <a:effectLst/>
                          <a:latin typeface="Arial Narrow" panose="020B0606020202030204" pitchFamily="34" charset="0"/>
                          <a:cs typeface="Calibri" panose="020F0502020204030204" pitchFamily="34" charset="0"/>
                        </a:rPr>
                        <a:t> networking and learning events including the annual Convergence Festival.</a:t>
                      </a:r>
                    </a:p>
                  </a:txBody>
                  <a:tcPr/>
                </a:tc>
                <a:extLst>
                  <a:ext uri="{0D108BD9-81ED-4DB2-BD59-A6C34878D82A}">
                    <a16:rowId xmlns:a16="http://schemas.microsoft.com/office/drawing/2014/main" val="4181630862"/>
                  </a:ext>
                </a:extLst>
              </a:tr>
            </a:tbl>
          </a:graphicData>
        </a:graphic>
      </p:graphicFrame>
      <p:pic>
        <p:nvPicPr>
          <p:cNvPr id="7" name="Picture 6">
            <a:extLst>
              <a:ext uri="{FF2B5EF4-FFF2-40B4-BE49-F238E27FC236}">
                <a16:creationId xmlns:a16="http://schemas.microsoft.com/office/drawing/2014/main" id="{B902F0A2-A746-4A9B-A03D-982ED368D49B}"/>
              </a:ext>
            </a:extLst>
          </p:cNvPr>
          <p:cNvPicPr>
            <a:picLocks noChangeAspect="1"/>
          </p:cNvPicPr>
          <p:nvPr/>
        </p:nvPicPr>
        <p:blipFill>
          <a:blip r:embed="rId2"/>
          <a:stretch>
            <a:fillRect/>
          </a:stretch>
        </p:blipFill>
        <p:spPr>
          <a:xfrm>
            <a:off x="692696" y="1299632"/>
            <a:ext cx="1044093" cy="1011767"/>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5999301A-3859-4C9F-9677-12422B88E481}"/>
              </a:ext>
            </a:extLst>
          </p:cNvPr>
          <p:cNvPicPr>
            <a:picLocks noChangeAspect="1"/>
          </p:cNvPicPr>
          <p:nvPr/>
        </p:nvPicPr>
        <p:blipFill rotWithShape="1">
          <a:blip r:embed="rId3"/>
          <a:srcRect l="4357"/>
          <a:stretch/>
        </p:blipFill>
        <p:spPr>
          <a:xfrm>
            <a:off x="479225" y="6098492"/>
            <a:ext cx="1532102" cy="570071"/>
          </a:xfrm>
          <a:prstGeom prst="rect">
            <a:avLst/>
          </a:prstGeom>
        </p:spPr>
      </p:pic>
      <p:pic>
        <p:nvPicPr>
          <p:cNvPr id="11" name="Picture 10" descr="A picture containing object&#10;&#10;Description generated with high confidence">
            <a:extLst>
              <a:ext uri="{FF2B5EF4-FFF2-40B4-BE49-F238E27FC236}">
                <a16:creationId xmlns:a16="http://schemas.microsoft.com/office/drawing/2014/main" id="{9799C7E7-8121-46F9-92C9-331C2FFE7B69}"/>
              </a:ext>
            </a:extLst>
          </p:cNvPr>
          <p:cNvPicPr>
            <a:picLocks noChangeAspect="1"/>
          </p:cNvPicPr>
          <p:nvPr/>
        </p:nvPicPr>
        <p:blipFill rotWithShape="1">
          <a:blip r:embed="rId4"/>
          <a:srcRect t="1" r="26072" b="-4856"/>
          <a:stretch/>
        </p:blipFill>
        <p:spPr>
          <a:xfrm>
            <a:off x="479225" y="4392798"/>
            <a:ext cx="1509615" cy="560202"/>
          </a:xfrm>
          <a:prstGeom prst="rect">
            <a:avLst/>
          </a:prstGeom>
          <a:solidFill>
            <a:schemeClr val="bg1"/>
          </a:solidFill>
        </p:spPr>
      </p:pic>
      <p:pic>
        <p:nvPicPr>
          <p:cNvPr id="12" name="Picture 11">
            <a:extLst>
              <a:ext uri="{FF2B5EF4-FFF2-40B4-BE49-F238E27FC236}">
                <a16:creationId xmlns:a16="http://schemas.microsoft.com/office/drawing/2014/main" id="{9E3011B3-7F26-4305-827B-794B3430BC03}"/>
              </a:ext>
            </a:extLst>
          </p:cNvPr>
          <p:cNvPicPr>
            <a:picLocks noChangeAspect="1"/>
          </p:cNvPicPr>
          <p:nvPr/>
        </p:nvPicPr>
        <p:blipFill>
          <a:blip r:embed="rId5"/>
          <a:stretch>
            <a:fillRect/>
          </a:stretch>
        </p:blipFill>
        <p:spPr>
          <a:xfrm>
            <a:off x="689984" y="7421589"/>
            <a:ext cx="998173" cy="737503"/>
          </a:xfrm>
          <a:prstGeom prst="rect">
            <a:avLst/>
          </a:prstGeom>
        </p:spPr>
      </p:pic>
      <p:pic>
        <p:nvPicPr>
          <p:cNvPr id="13" name="Picture 12">
            <a:extLst>
              <a:ext uri="{FF2B5EF4-FFF2-40B4-BE49-F238E27FC236}">
                <a16:creationId xmlns:a16="http://schemas.microsoft.com/office/drawing/2014/main" id="{659A846B-D1D2-484A-B962-B163E2BDADE4}"/>
              </a:ext>
            </a:extLst>
          </p:cNvPr>
          <p:cNvPicPr>
            <a:picLocks noChangeAspect="1"/>
          </p:cNvPicPr>
          <p:nvPr/>
        </p:nvPicPr>
        <p:blipFill>
          <a:blip r:embed="rId6"/>
          <a:stretch>
            <a:fillRect/>
          </a:stretch>
        </p:blipFill>
        <p:spPr>
          <a:xfrm>
            <a:off x="689984" y="8944330"/>
            <a:ext cx="1040789" cy="589604"/>
          </a:xfrm>
          <a:prstGeom prst="rect">
            <a:avLst/>
          </a:prstGeom>
        </p:spPr>
      </p:pic>
    </p:spTree>
    <p:extLst>
      <p:ext uri="{BB962C8B-B14F-4D97-AF65-F5344CB8AC3E}">
        <p14:creationId xmlns:p14="http://schemas.microsoft.com/office/powerpoint/2010/main" val="34395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0F7B1A9-3FFD-4433-87B3-38A1D5EB08EC}"/>
              </a:ext>
            </a:extLst>
          </p:cNvPr>
          <p:cNvGraphicFramePr>
            <a:graphicFrameLocks noGrp="1"/>
          </p:cNvGraphicFramePr>
          <p:nvPr>
            <p:ph idx="4294967295"/>
            <p:extLst>
              <p:ext uri="{D42A27DB-BD31-4B8C-83A1-F6EECF244321}">
                <p14:modId xmlns:p14="http://schemas.microsoft.com/office/powerpoint/2010/main" val="1093036702"/>
              </p:ext>
            </p:extLst>
          </p:nvPr>
        </p:nvGraphicFramePr>
        <p:xfrm>
          <a:off x="332656" y="154066"/>
          <a:ext cx="6325627" cy="9572520"/>
        </p:xfrm>
        <a:graphic>
          <a:graphicData uri="http://schemas.openxmlformats.org/drawingml/2006/table">
            <a:tbl>
              <a:tblPr firstRow="1" bandRow="1">
                <a:tableStyleId>{0660B408-B3CF-4A94-85FC-2B1E0A45F4A2}</a:tableStyleId>
              </a:tblPr>
              <a:tblGrid>
                <a:gridCol w="2065220">
                  <a:extLst>
                    <a:ext uri="{9D8B030D-6E8A-4147-A177-3AD203B41FA5}">
                      <a16:colId xmlns:a16="http://schemas.microsoft.com/office/drawing/2014/main" val="3191709609"/>
                    </a:ext>
                  </a:extLst>
                </a:gridCol>
                <a:gridCol w="4260407">
                  <a:extLst>
                    <a:ext uri="{9D8B030D-6E8A-4147-A177-3AD203B41FA5}">
                      <a16:colId xmlns:a16="http://schemas.microsoft.com/office/drawing/2014/main" val="3549709944"/>
                    </a:ext>
                  </a:extLst>
                </a:gridCol>
              </a:tblGrid>
              <a:tr h="0">
                <a:tc gridSpan="2">
                  <a:txBody>
                    <a:bodyPr/>
                    <a:lstStyle/>
                    <a:p>
                      <a:pPr algn="ctr"/>
                      <a:r>
                        <a:rPr lang="en-GB" sz="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CO-OPERATIVE STORIES</a:t>
                      </a:r>
                    </a:p>
                  </a:txBody>
                  <a:tcPr/>
                </a:tc>
                <a:tc hMerge="1">
                  <a:txBody>
                    <a:bodyPr/>
                    <a:lstStyle/>
                    <a:p>
                      <a:endParaRPr lang="en-GB" sz="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60672244"/>
                  </a:ext>
                </a:extLst>
              </a:tr>
              <a:tr h="784223">
                <a:tc>
                  <a:txBody>
                    <a:bodyPr/>
                    <a:lstStyle/>
                    <a:p>
                      <a:endParaRPr lang="en-US" sz="1200" b="1" dirty="0">
                        <a:latin typeface="Calibri" panose="020F0502020204030204" pitchFamily="34" charset="0"/>
                        <a:cs typeface="Calibri" panose="020F0502020204030204" pitchFamily="34" charset="0"/>
                      </a:endParaRPr>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b="1" kern="1200" dirty="0">
                          <a:solidFill>
                            <a:schemeClr val="dk1"/>
                          </a:solidFill>
                          <a:effectLst/>
                          <a:latin typeface="Arial Narrow" panose="020B0606020202030204" pitchFamily="34" charset="0"/>
                          <a:ea typeface="+mn-ea"/>
                          <a:cs typeface="+mn-cs"/>
                        </a:rPr>
                        <a:t>Drumlin Wind Energy Co-operative </a:t>
                      </a:r>
                      <a:r>
                        <a:rPr lang="en-GB" sz="1100" kern="1200" dirty="0">
                          <a:solidFill>
                            <a:schemeClr val="dk1"/>
                          </a:solidFill>
                          <a:effectLst/>
                          <a:latin typeface="Arial Narrow" panose="020B0606020202030204" pitchFamily="34" charset="0"/>
                          <a:ea typeface="+mn-ea"/>
                          <a:cs typeface="+mn-cs"/>
                        </a:rPr>
                        <a:t>is a community owned energy co-operative which owns and operates six 250kW wind turbines at locations spread across Northern Ireland.  Drumlin has over 1000 members who have invested approximately £4 million, in amounts ranging from £250 to £20, 000, to fund turbine construction and who are committed to ongoing promotion of environmental awareness and support for communities local to their turbines.</a:t>
                      </a:r>
                    </a:p>
                  </a:txBody>
                  <a:tcPr>
                    <a:solidFill>
                      <a:schemeClr val="bg1"/>
                    </a:solidFill>
                  </a:tcPr>
                </a:tc>
                <a:extLst>
                  <a:ext uri="{0D108BD9-81ED-4DB2-BD59-A6C34878D82A}">
                    <a16:rowId xmlns:a16="http://schemas.microsoft.com/office/drawing/2014/main" val="2635072177"/>
                  </a:ext>
                </a:extLst>
              </a:tr>
              <a:tr h="404295">
                <a:tc>
                  <a:txBody>
                    <a:bodyPr/>
                    <a:lstStyle/>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txBody>
                  <a:tcPr/>
                </a:tc>
                <a:tc>
                  <a:txBody>
                    <a:bodyPr/>
                    <a:lstStyle/>
                    <a:p>
                      <a:r>
                        <a:rPr lang="en-GB" sz="1100" kern="1200" dirty="0">
                          <a:solidFill>
                            <a:schemeClr val="dk1"/>
                          </a:solidFill>
                          <a:effectLst/>
                          <a:latin typeface="Arial Narrow" panose="020B0606020202030204" pitchFamily="34" charset="0"/>
                          <a:ea typeface="+mn-ea"/>
                          <a:cs typeface="+mn-cs"/>
                        </a:rPr>
                        <a:t>Formed in November 2012 as a workers co-operative, the </a:t>
                      </a:r>
                      <a:r>
                        <a:rPr lang="en-GB" sz="1100" b="1" kern="1200" dirty="0">
                          <a:solidFill>
                            <a:schemeClr val="dk1"/>
                          </a:solidFill>
                          <a:effectLst/>
                          <a:latin typeface="Arial Narrow" panose="020B0606020202030204" pitchFamily="34" charset="0"/>
                          <a:ea typeface="+mn-ea"/>
                          <a:cs typeface="+mn-cs"/>
                        </a:rPr>
                        <a:t>Creative Workers Co-operative</a:t>
                      </a:r>
                      <a:r>
                        <a:rPr lang="en-GB" sz="1100" kern="1200" dirty="0">
                          <a:solidFill>
                            <a:schemeClr val="dk1"/>
                          </a:solidFill>
                          <a:effectLst/>
                          <a:latin typeface="Arial Narrow" panose="020B0606020202030204" pitchFamily="34" charset="0"/>
                          <a:ea typeface="+mn-ea"/>
                          <a:cs typeface="+mn-cs"/>
                        </a:rPr>
                        <a:t> is democratically owned and controlled by its workers. Our members have a diverse array of skills in design for print and web, film and photography, as well as a background in community and social activism. It is this mixture that drives us to work for positive social change. We are a worker owned co-operative. We are a multimedia service provider; producing graphic and website design, animation, short films and photography. We specialise in community based projects, grassroots activism and social justice campaigns. We aim to provide reasonably priced media packages to Community Groups, NGOs and Campaign Groups as well as to private businesses</a:t>
                      </a:r>
                      <a:endParaRPr lang="en-US" sz="1100" i="0" kern="1200" dirty="0">
                        <a:solidFill>
                          <a:schemeClr val="dk1"/>
                        </a:solidFill>
                        <a:effectLst/>
                        <a:latin typeface="Arial Narrow" panose="020B0606020202030204" pitchFamily="34" charset="0"/>
                        <a:ea typeface="+mn-ea"/>
                        <a:cs typeface="+mn-cs"/>
                      </a:endParaRPr>
                    </a:p>
                  </a:txBody>
                  <a:tcPr/>
                </a:tc>
                <a:extLst>
                  <a:ext uri="{0D108BD9-81ED-4DB2-BD59-A6C34878D82A}">
                    <a16:rowId xmlns:a16="http://schemas.microsoft.com/office/drawing/2014/main" val="4181630862"/>
                  </a:ext>
                </a:extLst>
              </a:tr>
              <a:tr h="726233">
                <a:tc>
                  <a:txBody>
                    <a:bodyPr/>
                    <a:lstStyle/>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txBody>
                  <a:tcPr/>
                </a:tc>
                <a:tc>
                  <a:txBody>
                    <a:bodyPr/>
                    <a:lstStyle/>
                    <a:p>
                      <a:r>
                        <a:rPr lang="en-GB" sz="1100" b="1" kern="1200" dirty="0">
                          <a:solidFill>
                            <a:schemeClr val="dk1"/>
                          </a:solidFill>
                          <a:effectLst/>
                          <a:latin typeface="Arial Narrow" panose="020B0606020202030204" pitchFamily="34" charset="0"/>
                          <a:ea typeface="+mn-ea"/>
                          <a:cs typeface="+mn-cs"/>
                        </a:rPr>
                        <a:t>Co-housing NI </a:t>
                      </a:r>
                      <a:r>
                        <a:rPr lang="en-GB" sz="1100" kern="1200" dirty="0">
                          <a:solidFill>
                            <a:schemeClr val="dk1"/>
                          </a:solidFill>
                          <a:effectLst/>
                          <a:latin typeface="Arial Narrow" panose="020B0606020202030204" pitchFamily="34" charset="0"/>
                          <a:ea typeface="+mn-ea"/>
                          <a:cs typeface="+mn-cs"/>
                        </a:rPr>
                        <a:t>aims to building a community in the city or the countryside, with 10 - 20 affordable energy efficient homes - whether apartments or houses, rented or owner occupied - where residents have their own homes, yet also have use of extensive common facilities such as open space, courtyards, a playground and a common house.  This is an initiative where residents actively cooperate in the planning, design and construction of the project and in maintaining its shared resources when up and running; and where residents have one goal in mind: to create and be part of a vibrant, diverse and intergenerational community living in a safe, and a mutually supportive environment.</a:t>
                      </a:r>
                      <a:endParaRPr lang="en-GB" sz="2600" kern="1200" dirty="0">
                        <a:solidFill>
                          <a:schemeClr val="dk1"/>
                        </a:solidFill>
                        <a:effectLst/>
                        <a:latin typeface="+mn-lt"/>
                        <a:ea typeface="+mn-ea"/>
                        <a:cs typeface="+mn-cs"/>
                      </a:endParaRPr>
                    </a:p>
                  </a:txBody>
                  <a:tcPr/>
                </a:tc>
                <a:extLst>
                  <a:ext uri="{0D108BD9-81ED-4DB2-BD59-A6C34878D82A}">
                    <a16:rowId xmlns:a16="http://schemas.microsoft.com/office/drawing/2014/main" val="1511229225"/>
                  </a:ext>
                </a:extLst>
              </a:tr>
              <a:tr h="298202">
                <a:tc>
                  <a:txBody>
                    <a:bodyPr/>
                    <a:lstStyle/>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GB" sz="1100" b="1" kern="1200" dirty="0" err="1">
                          <a:solidFill>
                            <a:schemeClr val="dk1"/>
                          </a:solidFill>
                          <a:effectLst/>
                          <a:latin typeface="Arial Narrow" panose="020B0606020202030204" pitchFamily="34" charset="0"/>
                          <a:ea typeface="+mn-ea"/>
                          <a:cs typeface="+mn-cs"/>
                        </a:rPr>
                        <a:t>Loveworks</a:t>
                      </a:r>
                      <a:r>
                        <a:rPr lang="en-GB" sz="1100" b="1" kern="1200" dirty="0">
                          <a:solidFill>
                            <a:schemeClr val="dk1"/>
                          </a:solidFill>
                          <a:effectLst/>
                          <a:latin typeface="Arial Narrow" panose="020B0606020202030204" pitchFamily="34" charset="0"/>
                          <a:ea typeface="+mn-ea"/>
                          <a:cs typeface="+mn-cs"/>
                        </a:rPr>
                        <a:t> Co-operative </a:t>
                      </a:r>
                      <a:r>
                        <a:rPr lang="en-GB" sz="1100" kern="1200" dirty="0">
                          <a:solidFill>
                            <a:schemeClr val="dk1"/>
                          </a:solidFill>
                          <a:effectLst/>
                          <a:latin typeface="Arial Narrow" panose="020B0606020202030204" pitchFamily="34" charset="0"/>
                          <a:ea typeface="+mn-ea"/>
                          <a:cs typeface="+mn-cs"/>
                        </a:rPr>
                        <a:t>was established in December 2015 to create work placement opportunities and training for disadvantaged young men, to help them gain employment and be better equipped to meet their needs. It operates a range of business ventures including: (a) bike repair and refurbished bike sales (b) organic micro-bakery, (c) garden maintenance &amp; landscaping.</a:t>
                      </a:r>
                    </a:p>
                  </a:txBody>
                  <a:tcPr/>
                </a:tc>
                <a:extLst>
                  <a:ext uri="{0D108BD9-81ED-4DB2-BD59-A6C34878D82A}">
                    <a16:rowId xmlns:a16="http://schemas.microsoft.com/office/drawing/2014/main" val="2751366140"/>
                  </a:ext>
                </a:extLst>
              </a:tr>
              <a:tr h="287082">
                <a:tc>
                  <a:txBody>
                    <a:bodyPr/>
                    <a:lstStyle/>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p>
                      <a:endParaRPr lang="en-GB" sz="1100" b="1" dirty="0">
                        <a:latin typeface="Calibri" panose="020F0502020204030204" pitchFamily="34" charset="0"/>
                        <a:cs typeface="Calibri" panose="020F0502020204030204" pitchFamily="34" charset="0"/>
                      </a:endParaRPr>
                    </a:p>
                  </a:txBody>
                  <a:tcPr/>
                </a:tc>
                <a:tc>
                  <a:txBody>
                    <a:bodyPr/>
                    <a:lstStyle/>
                    <a:p>
                      <a:r>
                        <a:rPr lang="en-US" sz="1100" b="1" dirty="0">
                          <a:latin typeface="Arial Narrow" panose="020B0606020202030204" pitchFamily="34" charset="0"/>
                          <a:cs typeface="Calibri" panose="020F0502020204030204" pitchFamily="34" charset="0"/>
                        </a:rPr>
                        <a:t>The Raglan Community Development &amp; Renovation Society </a:t>
                      </a:r>
                      <a:r>
                        <a:rPr lang="en-US" sz="1100" b="0" dirty="0">
                          <a:latin typeface="Arial Narrow" panose="020B0606020202030204" pitchFamily="34" charset="0"/>
                          <a:cs typeface="Calibri" panose="020F0502020204030204" pitchFamily="34" charset="0"/>
                        </a:rPr>
                        <a:t>is a community co-operative of local people working for the regeneration of </a:t>
                      </a:r>
                      <a:r>
                        <a:rPr lang="en-US" sz="1100" b="0" dirty="0" err="1">
                          <a:latin typeface="Arial Narrow" panose="020B0606020202030204" pitchFamily="34" charset="0"/>
                          <a:cs typeface="Calibri" panose="020F0502020204030204" pitchFamily="34" charset="0"/>
                        </a:rPr>
                        <a:t>Harryville</a:t>
                      </a:r>
                      <a:r>
                        <a:rPr lang="en-US" sz="1100" b="0" dirty="0">
                          <a:latin typeface="Arial Narrow" panose="020B0606020202030204" pitchFamily="34" charset="0"/>
                          <a:cs typeface="Calibri" panose="020F0502020204030204" pitchFamily="34" charset="0"/>
                        </a:rPr>
                        <a:t> through the regeneration of the Raglan site. Our vision is “to create a vibrant community and business </a:t>
                      </a:r>
                      <a:r>
                        <a:rPr lang="en-US" sz="1100" b="0" dirty="0" err="1">
                          <a:latin typeface="Arial Narrow" panose="020B0606020202030204" pitchFamily="34" charset="0"/>
                          <a:cs typeface="Calibri" panose="020F0502020204030204" pitchFamily="34" charset="0"/>
                        </a:rPr>
                        <a:t>centre</a:t>
                      </a:r>
                      <a:r>
                        <a:rPr lang="en-US" sz="1100" b="0" dirty="0">
                          <a:latin typeface="Arial Narrow" panose="020B0606020202030204" pitchFamily="34" charset="0"/>
                          <a:cs typeface="Calibri" panose="020F0502020204030204" pitchFamily="34" charset="0"/>
                        </a:rPr>
                        <a:t> at the heart of </a:t>
                      </a:r>
                      <a:r>
                        <a:rPr lang="en-US" sz="1100" b="0" dirty="0" err="1">
                          <a:latin typeface="Arial Narrow" panose="020B0606020202030204" pitchFamily="34" charset="0"/>
                          <a:cs typeface="Calibri" panose="020F0502020204030204" pitchFamily="34" charset="0"/>
                        </a:rPr>
                        <a:t>Harryville</a:t>
                      </a:r>
                      <a:r>
                        <a:rPr lang="en-US" sz="1100" b="0" dirty="0">
                          <a:latin typeface="Arial Narrow" panose="020B0606020202030204" pitchFamily="34" charset="0"/>
                          <a:cs typeface="Calibri" panose="020F0502020204030204" pitchFamily="34" charset="0"/>
                        </a:rPr>
                        <a:t> providing a sustainable, secure, culturally diverse and accessible space, valued by the people of </a:t>
                      </a:r>
                      <a:r>
                        <a:rPr lang="en-US" sz="1100" b="0" dirty="0" err="1">
                          <a:latin typeface="Arial Narrow" panose="020B0606020202030204" pitchFamily="34" charset="0"/>
                          <a:cs typeface="Calibri" panose="020F0502020204030204" pitchFamily="34" charset="0"/>
                        </a:rPr>
                        <a:t>Harryville</a:t>
                      </a:r>
                      <a:r>
                        <a:rPr lang="en-US" sz="1100" b="0" dirty="0">
                          <a:latin typeface="Arial Narrow" panose="020B0606020202030204" pitchFamily="34" charset="0"/>
                          <a:cs typeface="Calibri" panose="020F0502020204030204" pitchFamily="34" charset="0"/>
                        </a:rPr>
                        <a:t> and beyond.”</a:t>
                      </a:r>
                    </a:p>
                  </a:txBody>
                  <a:tcPr/>
                </a:tc>
                <a:extLst>
                  <a:ext uri="{0D108BD9-81ED-4DB2-BD59-A6C34878D82A}">
                    <a16:rowId xmlns:a16="http://schemas.microsoft.com/office/drawing/2014/main" val="954386758"/>
                  </a:ext>
                </a:extLst>
              </a:tr>
              <a:tr h="291360">
                <a:tc gridSpan="2">
                  <a:txBody>
                    <a:bodyPr/>
                    <a:lstStyle/>
                    <a:p>
                      <a:pPr marL="0" marR="0" lvl="0" indent="0" algn="ctr" defTabSz="1320759" rtl="0" eaLnBrk="1" fontAlgn="auto" latinLnBrk="0" hangingPunct="1">
                        <a:lnSpc>
                          <a:spcPct val="100000"/>
                        </a:lnSpc>
                        <a:spcBef>
                          <a:spcPts val="0"/>
                        </a:spcBef>
                        <a:spcAft>
                          <a:spcPts val="0"/>
                        </a:spcAft>
                        <a:buClrTx/>
                        <a:buSzTx/>
                        <a:buFontTx/>
                        <a:buNone/>
                        <a:tabLst/>
                        <a:defRPr/>
                      </a:pPr>
                      <a:r>
                        <a:rPr lang="en-GB" sz="1200" b="1" dirty="0">
                          <a:solidFill>
                            <a:schemeClr val="bg1"/>
                          </a:solidFill>
                          <a:effectLst/>
                          <a:latin typeface="Calibri" panose="020F0502020204030204" pitchFamily="34" charset="0"/>
                          <a:cs typeface="Calibri" panose="020F0502020204030204" pitchFamily="34" charset="0"/>
                        </a:rPr>
                        <a:t>LUNCH AND TASTERS</a:t>
                      </a:r>
                    </a:p>
                  </a:txBody>
                  <a:tcPr>
                    <a:solidFill>
                      <a:srgbClr val="0070C0"/>
                    </a:solidFill>
                  </a:tcPr>
                </a:tc>
                <a:tc hMerge="1">
                  <a:txBody>
                    <a:bodyPr/>
                    <a:lstStyle/>
                    <a:p>
                      <a:endParaRPr lang="en-US" sz="1000" b="0" i="0" kern="1200" dirty="0">
                        <a:solidFill>
                          <a:schemeClr val="dk1"/>
                        </a:solidFill>
                        <a:effectLst/>
                        <a:latin typeface="Calibri" panose="020F0502020204030204" pitchFamily="34" charset="0"/>
                        <a:ea typeface="+mn-ea"/>
                        <a:cs typeface="Calibri" panose="020F0502020204030204" pitchFamily="34" charset="0"/>
                      </a:endParaRPr>
                    </a:p>
                  </a:txBody>
                  <a:tcPr>
                    <a:solidFill>
                      <a:srgbClr val="0070C0"/>
                    </a:solidFill>
                  </a:tcPr>
                </a:tc>
                <a:extLst>
                  <a:ext uri="{0D108BD9-81ED-4DB2-BD59-A6C34878D82A}">
                    <a16:rowId xmlns:a16="http://schemas.microsoft.com/office/drawing/2014/main" val="4068493984"/>
                  </a:ext>
                </a:extLst>
              </a:tr>
              <a:tr h="303211">
                <a:tc>
                  <a:txBody>
                    <a:bodyPr/>
                    <a:lstStyle/>
                    <a:p>
                      <a:endParaRPr lang="en-GB" sz="1100" b="1" dirty="0">
                        <a:latin typeface="Calibri" panose="020F0502020204030204" pitchFamily="34" charset="0"/>
                        <a:cs typeface="Calibri" panose="020F0502020204030204" pitchFamily="34" charset="0"/>
                      </a:endParaRPr>
                    </a:p>
                  </a:txBody>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lang="en-US" sz="1100" b="1" i="0" kern="1200" dirty="0" err="1">
                          <a:solidFill>
                            <a:schemeClr val="dk1"/>
                          </a:solidFill>
                          <a:effectLst/>
                          <a:latin typeface="Arial Narrow" panose="020B0606020202030204" pitchFamily="34" charset="0"/>
                          <a:ea typeface="+mn-ea"/>
                          <a:cs typeface="Calibri" panose="020F0502020204030204" pitchFamily="34" charset="0"/>
                        </a:rPr>
                        <a:t>Lunasa</a:t>
                      </a:r>
                      <a:r>
                        <a:rPr lang="en-US" sz="1100" b="0" i="0" kern="1200" dirty="0">
                          <a:solidFill>
                            <a:schemeClr val="dk1"/>
                          </a:solidFill>
                          <a:effectLst/>
                          <a:latin typeface="Arial Narrow" panose="020B0606020202030204" pitchFamily="34" charset="0"/>
                          <a:ea typeface="+mn-ea"/>
                          <a:cs typeface="Calibri" panose="020F0502020204030204" pitchFamily="34" charset="0"/>
                        </a:rPr>
                        <a:t> is a worker co-op, a </a:t>
                      </a:r>
                      <a:r>
                        <a:rPr lang="en-US" sz="1100" b="0" i="0" kern="1200" dirty="0" err="1">
                          <a:solidFill>
                            <a:schemeClr val="dk1"/>
                          </a:solidFill>
                          <a:effectLst/>
                          <a:latin typeface="Arial Narrow" panose="020B0606020202030204" pitchFamily="34" charset="0"/>
                          <a:ea typeface="+mn-ea"/>
                          <a:cs typeface="Calibri" panose="020F0502020204030204" pitchFamily="34" charset="0"/>
                        </a:rPr>
                        <a:t>cáife</a:t>
                      </a:r>
                      <a:r>
                        <a:rPr lang="en-US" sz="1100" b="0" i="0" kern="1200" dirty="0">
                          <a:solidFill>
                            <a:schemeClr val="dk1"/>
                          </a:solidFill>
                          <a:effectLst/>
                          <a:latin typeface="Arial Narrow" panose="020B0606020202030204" pitchFamily="34" charset="0"/>
                          <a:ea typeface="+mn-ea"/>
                          <a:cs typeface="Calibri" panose="020F0502020204030204" pitchFamily="34" charset="0"/>
                        </a:rPr>
                        <a:t> in Belfast which serves freshly cooked meals in house on a daily basis and also offers private bookings or catering services for any event. </a:t>
                      </a:r>
                    </a:p>
                    <a:p>
                      <a:endParaRPr lang="en-US" sz="1000" b="0" i="0" kern="120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959011157"/>
                  </a:ext>
                </a:extLst>
              </a:tr>
              <a:tr h="403712">
                <a:tc>
                  <a:txBody>
                    <a:bodyPr/>
                    <a:lstStyle/>
                    <a:p>
                      <a:endParaRPr lang="en-GB" sz="1100" b="1" dirty="0">
                        <a:latin typeface="Calibri" panose="020F0502020204030204" pitchFamily="34" charset="0"/>
                        <a:cs typeface="Calibri" panose="020F0502020204030204" pitchFamily="34" charset="0"/>
                      </a:endParaRPr>
                    </a:p>
                  </a:txBody>
                  <a:tcPr/>
                </a:tc>
                <a:tc>
                  <a:txBody>
                    <a:bodyPr/>
                    <a:lstStyle/>
                    <a:p>
                      <a:r>
                        <a:rPr lang="en-GB" sz="1100" b="1" i="0" kern="1200" dirty="0">
                          <a:solidFill>
                            <a:schemeClr val="dk1"/>
                          </a:solidFill>
                          <a:effectLst/>
                          <a:latin typeface="Arial Narrow" panose="020B0606020202030204" pitchFamily="34" charset="0"/>
                          <a:ea typeface="+mn-ea"/>
                          <a:cs typeface="Calibri" panose="020F0502020204030204" pitchFamily="34" charset="0"/>
                        </a:rPr>
                        <a:t>Lough Neagh Fishermen’s Co-operative Society Ltd. </a:t>
                      </a:r>
                      <a:r>
                        <a:rPr lang="en-GB" sz="1100" b="0" i="0" kern="1200" dirty="0">
                          <a:solidFill>
                            <a:schemeClr val="dk1"/>
                          </a:solidFill>
                          <a:effectLst/>
                          <a:latin typeface="Arial Narrow" panose="020B0606020202030204" pitchFamily="34" charset="0"/>
                          <a:ea typeface="+mn-ea"/>
                          <a:cs typeface="Calibri" panose="020F0502020204030204" pitchFamily="34" charset="0"/>
                        </a:rPr>
                        <a:t>manages the eel fishing rights on Lough Neagh which is home to the largest wild eel fishery in Europe, marketing approximately 350 ton’s annually. </a:t>
                      </a:r>
                    </a:p>
                    <a:p>
                      <a:endParaRPr lang="en-US" sz="1100" b="0" i="0" kern="1200" dirty="0">
                        <a:solidFill>
                          <a:schemeClr val="dk1"/>
                        </a:solidFill>
                        <a:effectLst/>
                        <a:latin typeface="Arial Narrow" panose="020B0606020202030204" pitchFamily="34" charset="0"/>
                        <a:ea typeface="+mn-ea"/>
                        <a:cs typeface="Calibri" panose="020F0502020204030204" pitchFamily="34" charset="0"/>
                      </a:endParaRPr>
                    </a:p>
                    <a:p>
                      <a:r>
                        <a:rPr lang="en-US" sz="1100" b="0" i="0" kern="1200" dirty="0">
                          <a:solidFill>
                            <a:schemeClr val="dk1"/>
                          </a:solidFill>
                          <a:effectLst/>
                          <a:latin typeface="Arial Narrow" panose="020B0606020202030204" pitchFamily="34" charset="0"/>
                          <a:ea typeface="+mn-ea"/>
                          <a:cs typeface="Calibri" panose="020F0502020204030204" pitchFamily="34" charset="0"/>
                        </a:rPr>
                        <a:t>B</a:t>
                      </a:r>
                      <a:r>
                        <a:rPr lang="en-GB" sz="1100" kern="1200" dirty="0" err="1">
                          <a:solidFill>
                            <a:schemeClr val="dk1"/>
                          </a:solidFill>
                          <a:effectLst/>
                          <a:latin typeface="Arial Narrow" panose="020B0606020202030204" pitchFamily="34" charset="0"/>
                          <a:ea typeface="+mn-ea"/>
                          <a:cs typeface="+mn-cs"/>
                        </a:rPr>
                        <a:t>ased</a:t>
                      </a:r>
                      <a:r>
                        <a:rPr lang="en-GB" sz="1100" kern="1200" dirty="0">
                          <a:solidFill>
                            <a:schemeClr val="dk1"/>
                          </a:solidFill>
                          <a:effectLst/>
                          <a:latin typeface="Arial Narrow" panose="020B0606020202030204" pitchFamily="34" charset="0"/>
                          <a:ea typeface="+mn-ea"/>
                          <a:cs typeface="+mn-cs"/>
                        </a:rPr>
                        <a:t> on the north coast, </a:t>
                      </a:r>
                      <a:r>
                        <a:rPr lang="en-GB" sz="1100" b="1" kern="1200" dirty="0">
                          <a:solidFill>
                            <a:schemeClr val="dk1"/>
                          </a:solidFill>
                          <a:effectLst/>
                          <a:latin typeface="Arial Narrow" panose="020B0606020202030204" pitchFamily="34" charset="0"/>
                          <a:ea typeface="+mn-ea"/>
                          <a:cs typeface="+mn-cs"/>
                        </a:rPr>
                        <a:t>Lacada Brewery Co-operative </a:t>
                      </a:r>
                      <a:r>
                        <a:rPr lang="en-GB" sz="1100" kern="1200" dirty="0">
                          <a:solidFill>
                            <a:schemeClr val="dk1"/>
                          </a:solidFill>
                          <a:effectLst/>
                          <a:latin typeface="Arial Narrow" panose="020B0606020202030204" pitchFamily="34" charset="0"/>
                          <a:ea typeface="+mn-ea"/>
                          <a:cs typeface="+mn-cs"/>
                        </a:rPr>
                        <a:t>was set up by people who love a good beer and the place they live in. Our brilliant beers tell stories about the area we live in and we always aim to augment the visitor experience to the Causeway Coast and Glens. </a:t>
                      </a:r>
                      <a:endParaRPr lang="en-GB" sz="1100" b="0" i="0" kern="1200" dirty="0">
                        <a:solidFill>
                          <a:schemeClr val="dk1"/>
                        </a:solidFill>
                        <a:effectLst/>
                        <a:latin typeface="Arial Narrow" panose="020B0606020202030204" pitchFamily="34" charset="0"/>
                        <a:ea typeface="+mn-ea"/>
                        <a:cs typeface="Calibri" panose="020F0502020204030204" pitchFamily="34" charset="0"/>
                      </a:endParaRPr>
                    </a:p>
                  </a:txBody>
                  <a:tcPr/>
                </a:tc>
                <a:extLst>
                  <a:ext uri="{0D108BD9-81ED-4DB2-BD59-A6C34878D82A}">
                    <a16:rowId xmlns:a16="http://schemas.microsoft.com/office/drawing/2014/main" val="1923603731"/>
                  </a:ext>
                </a:extLst>
              </a:tr>
            </a:tbl>
          </a:graphicData>
        </a:graphic>
      </p:graphicFrame>
      <p:pic>
        <p:nvPicPr>
          <p:cNvPr id="4" name="Picture 3">
            <a:extLst>
              <a:ext uri="{FF2B5EF4-FFF2-40B4-BE49-F238E27FC236}">
                <a16:creationId xmlns:a16="http://schemas.microsoft.com/office/drawing/2014/main" id="{CF2D9741-D3B9-428A-A54C-72A5D87A8F66}"/>
              </a:ext>
            </a:extLst>
          </p:cNvPr>
          <p:cNvPicPr>
            <a:picLocks noChangeAspect="1"/>
          </p:cNvPicPr>
          <p:nvPr/>
        </p:nvPicPr>
        <p:blipFill>
          <a:blip r:embed="rId2"/>
          <a:stretch>
            <a:fillRect/>
          </a:stretch>
        </p:blipFill>
        <p:spPr>
          <a:xfrm>
            <a:off x="606736" y="443040"/>
            <a:ext cx="1600585" cy="1073511"/>
          </a:xfrm>
          <a:prstGeom prst="rect">
            <a:avLst/>
          </a:prstGeom>
        </p:spPr>
      </p:pic>
      <p:pic>
        <p:nvPicPr>
          <p:cNvPr id="6" name="Picture 5">
            <a:extLst>
              <a:ext uri="{FF2B5EF4-FFF2-40B4-BE49-F238E27FC236}">
                <a16:creationId xmlns:a16="http://schemas.microsoft.com/office/drawing/2014/main" id="{97BDCE33-51BD-4C64-A229-2A115437C558}"/>
              </a:ext>
            </a:extLst>
          </p:cNvPr>
          <p:cNvPicPr>
            <a:picLocks noChangeAspect="1"/>
          </p:cNvPicPr>
          <p:nvPr/>
        </p:nvPicPr>
        <p:blipFill>
          <a:blip r:embed="rId3"/>
          <a:stretch>
            <a:fillRect/>
          </a:stretch>
        </p:blipFill>
        <p:spPr>
          <a:xfrm>
            <a:off x="636271" y="3817863"/>
            <a:ext cx="1600585" cy="843055"/>
          </a:xfrm>
          <a:prstGeom prst="rect">
            <a:avLst/>
          </a:prstGeom>
        </p:spPr>
      </p:pic>
      <p:pic>
        <p:nvPicPr>
          <p:cNvPr id="7" name="Picture 6">
            <a:extLst>
              <a:ext uri="{FF2B5EF4-FFF2-40B4-BE49-F238E27FC236}">
                <a16:creationId xmlns:a16="http://schemas.microsoft.com/office/drawing/2014/main" id="{11C26539-7435-4DE7-B4DB-07EDE3360B92}"/>
              </a:ext>
            </a:extLst>
          </p:cNvPr>
          <p:cNvPicPr>
            <a:picLocks noChangeAspect="1"/>
          </p:cNvPicPr>
          <p:nvPr/>
        </p:nvPicPr>
        <p:blipFill>
          <a:blip r:embed="rId4"/>
          <a:stretch>
            <a:fillRect/>
          </a:stretch>
        </p:blipFill>
        <p:spPr>
          <a:xfrm>
            <a:off x="636271" y="1860973"/>
            <a:ext cx="1600585" cy="1211871"/>
          </a:xfrm>
          <a:prstGeom prst="rect">
            <a:avLst/>
          </a:prstGeom>
          <a:solidFill>
            <a:schemeClr val="bg1"/>
          </a:solidFill>
        </p:spPr>
      </p:pic>
      <p:pic>
        <p:nvPicPr>
          <p:cNvPr id="8" name="Picture 7">
            <a:extLst>
              <a:ext uri="{FF2B5EF4-FFF2-40B4-BE49-F238E27FC236}">
                <a16:creationId xmlns:a16="http://schemas.microsoft.com/office/drawing/2014/main" id="{630684A9-3D79-4D3E-8B5A-001EB30161FC}"/>
              </a:ext>
            </a:extLst>
          </p:cNvPr>
          <p:cNvPicPr>
            <a:picLocks noChangeAspect="1"/>
          </p:cNvPicPr>
          <p:nvPr/>
        </p:nvPicPr>
        <p:blipFill>
          <a:blip r:embed="rId5"/>
          <a:stretch>
            <a:fillRect/>
          </a:stretch>
        </p:blipFill>
        <p:spPr>
          <a:xfrm>
            <a:off x="1091845" y="7595199"/>
            <a:ext cx="648072" cy="648072"/>
          </a:xfrm>
          <a:prstGeom prst="rect">
            <a:avLst/>
          </a:prstGeom>
        </p:spPr>
      </p:pic>
      <p:pic>
        <p:nvPicPr>
          <p:cNvPr id="10" name="Picture 9">
            <a:extLst>
              <a:ext uri="{FF2B5EF4-FFF2-40B4-BE49-F238E27FC236}">
                <a16:creationId xmlns:a16="http://schemas.microsoft.com/office/drawing/2014/main" id="{28A01EFE-0208-4242-B3D1-6C74AABF9E46}"/>
              </a:ext>
            </a:extLst>
          </p:cNvPr>
          <p:cNvPicPr>
            <a:picLocks noChangeAspect="1"/>
          </p:cNvPicPr>
          <p:nvPr/>
        </p:nvPicPr>
        <p:blipFill>
          <a:blip r:embed="rId6"/>
          <a:stretch>
            <a:fillRect/>
          </a:stretch>
        </p:blipFill>
        <p:spPr>
          <a:xfrm>
            <a:off x="633990" y="5333531"/>
            <a:ext cx="1600585" cy="570071"/>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98ECDE52-D3B6-45CD-8450-97C48ED4824A}"/>
              </a:ext>
            </a:extLst>
          </p:cNvPr>
          <p:cNvPicPr>
            <a:picLocks noChangeAspect="1"/>
          </p:cNvPicPr>
          <p:nvPr/>
        </p:nvPicPr>
        <p:blipFill>
          <a:blip r:embed="rId7"/>
          <a:stretch>
            <a:fillRect/>
          </a:stretch>
        </p:blipFill>
        <p:spPr>
          <a:xfrm>
            <a:off x="1563980" y="8649664"/>
            <a:ext cx="841529" cy="843055"/>
          </a:xfrm>
          <a:prstGeom prst="rect">
            <a:avLst/>
          </a:prstGeom>
        </p:spPr>
      </p:pic>
      <p:pic>
        <p:nvPicPr>
          <p:cNvPr id="12" name="Picture 11">
            <a:extLst>
              <a:ext uri="{FF2B5EF4-FFF2-40B4-BE49-F238E27FC236}">
                <a16:creationId xmlns:a16="http://schemas.microsoft.com/office/drawing/2014/main" id="{7B3FE1BC-30DD-4D6D-A519-DB5BB6FE82F3}"/>
              </a:ext>
            </a:extLst>
          </p:cNvPr>
          <p:cNvPicPr>
            <a:picLocks noChangeAspect="1"/>
          </p:cNvPicPr>
          <p:nvPr/>
        </p:nvPicPr>
        <p:blipFill>
          <a:blip r:embed="rId8"/>
          <a:stretch>
            <a:fillRect/>
          </a:stretch>
        </p:blipFill>
        <p:spPr>
          <a:xfrm>
            <a:off x="863220" y="6234771"/>
            <a:ext cx="1105322" cy="955085"/>
          </a:xfrm>
          <a:prstGeom prst="rect">
            <a:avLst/>
          </a:prstGeom>
        </p:spPr>
      </p:pic>
      <p:pic>
        <p:nvPicPr>
          <p:cNvPr id="13" name="Picture 12">
            <a:extLst>
              <a:ext uri="{FF2B5EF4-FFF2-40B4-BE49-F238E27FC236}">
                <a16:creationId xmlns:a16="http://schemas.microsoft.com/office/drawing/2014/main" id="{A8327C0E-D327-47CF-812A-5278C6AF55E0}"/>
              </a:ext>
            </a:extLst>
          </p:cNvPr>
          <p:cNvPicPr>
            <a:picLocks noChangeAspect="1"/>
          </p:cNvPicPr>
          <p:nvPr/>
        </p:nvPicPr>
        <p:blipFill>
          <a:blip r:embed="rId9"/>
          <a:stretch>
            <a:fillRect/>
          </a:stretch>
        </p:blipFill>
        <p:spPr>
          <a:xfrm>
            <a:off x="565622" y="8650713"/>
            <a:ext cx="850260" cy="842005"/>
          </a:xfrm>
          <a:prstGeom prst="rect">
            <a:avLst/>
          </a:prstGeom>
        </p:spPr>
      </p:pic>
    </p:spTree>
    <p:extLst>
      <p:ext uri="{BB962C8B-B14F-4D97-AF65-F5344CB8AC3E}">
        <p14:creationId xmlns:p14="http://schemas.microsoft.com/office/powerpoint/2010/main" val="135815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ped Border 16x9">
  <a:themeElements>
    <a:clrScheme name="COA Event">
      <a:dk1>
        <a:srgbClr val="487B78"/>
      </a:dk1>
      <a:lt1>
        <a:sysClr val="window" lastClr="FFFFFF"/>
      </a:lt1>
      <a:dk2>
        <a:srgbClr val="1CADE4"/>
      </a:dk2>
      <a:lt2>
        <a:srgbClr val="DFE3E5"/>
      </a:lt2>
      <a:accent1>
        <a:srgbClr val="1CADE4"/>
      </a:accent1>
      <a:accent2>
        <a:srgbClr val="2683C6"/>
      </a:accent2>
      <a:accent3>
        <a:srgbClr val="27CED7"/>
      </a:accent3>
      <a:accent4>
        <a:srgbClr val="FB01D7"/>
      </a:accent4>
      <a:accent5>
        <a:srgbClr val="3E8853"/>
      </a:accent5>
      <a:accent6>
        <a:srgbClr val="62A39F"/>
      </a:accent6>
      <a:hlink>
        <a:srgbClr val="FFFFFF"/>
      </a:hlink>
      <a:folHlink>
        <a:srgbClr val="D1EEF9"/>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ln>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riped black border presentation (widescreen).potx" id="{96522838-024F-4A04-A543-9EF396F770C0}" vid="{BD969DAD-256A-4182-ABA2-1577ED7D3144}"/>
    </a:ext>
  </a:ext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Striped black border presentation (widescreen)</Template>
  <TotalTime>1799</TotalTime>
  <Words>1365</Words>
  <Application>Microsoft Office PowerPoint</Application>
  <PresentationFormat>A4 Paper (210x297 mm)</PresentationFormat>
  <Paragraphs>110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Narrow</vt:lpstr>
      <vt:lpstr>Calibri</vt:lpstr>
      <vt:lpstr>Euphemia</vt:lpstr>
      <vt:lpstr>Striped Border 16x9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Breezemount Admin</dc:creator>
  <cp:lastModifiedBy>tiziana ohara</cp:lastModifiedBy>
  <cp:revision>48</cp:revision>
  <cp:lastPrinted>2017-11-20T23:39:07Z</cp:lastPrinted>
  <dcterms:created xsi:type="dcterms:W3CDTF">2017-11-19T14:24:33Z</dcterms:created>
  <dcterms:modified xsi:type="dcterms:W3CDTF">2017-11-21T11:11:10Z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