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0" r:id="rId4"/>
    <p:sldId id="289" r:id="rId5"/>
    <p:sldId id="290" r:id="rId6"/>
    <p:sldId id="278" r:id="rId7"/>
    <p:sldId id="287" r:id="rId8"/>
    <p:sldId id="283" r:id="rId9"/>
    <p:sldId id="293" r:id="rId10"/>
  </p:sldIdLst>
  <p:sldSz cx="9144000" cy="6858000" type="screen4x3"/>
  <p:notesSz cx="6810375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470" autoAdjust="0"/>
  </p:normalViewPr>
  <p:slideViewPr>
    <p:cSldViewPr snapToGrid="0" snapToObjects="1">
      <p:cViewPr varScale="1">
        <p:scale>
          <a:sx n="90" d="100"/>
          <a:sy n="90" d="100"/>
        </p:scale>
        <p:origin x="34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630107214329612E-2"/>
          <c:y val="9.1918231265665326E-2"/>
          <c:w val="0.93841705625800331"/>
          <c:h val="0.81297508336332247"/>
        </c:manualLayout>
      </c:layout>
      <c:lineChart>
        <c:grouping val="standard"/>
        <c:varyColors val="0"/>
        <c:ser>
          <c:idx val="0"/>
          <c:order val="0"/>
          <c:tx>
            <c:strRef>
              <c:f>'NI Composite Economic Index'!$G$61</c:f>
              <c:strCache>
                <c:ptCount val="1"/>
                <c:pt idx="0">
                  <c:v>Baseline (Q1 2005=100)</c:v>
                </c:pt>
              </c:strCache>
            </c:strRef>
          </c:tx>
          <c:spPr>
            <a:ln w="44450">
              <a:solidFill>
                <a:sysClr val="windowText" lastClr="000000"/>
              </a:solidFill>
            </a:ln>
          </c:spPr>
          <c:marker>
            <c:symbol val="none"/>
          </c:marker>
          <c:cat>
            <c:strRef>
              <c:f>'NI Composite Economic Index'!$F$62:$F$110</c:f>
              <c:strCache>
                <c:ptCount val="49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  <c:pt idx="12">
                  <c:v>2008 Q1</c:v>
                </c:pt>
                <c:pt idx="13">
                  <c:v>2008 Q2</c:v>
                </c:pt>
                <c:pt idx="14">
                  <c:v>2008 Q3</c:v>
                </c:pt>
                <c:pt idx="15">
                  <c:v>2008 Q4</c:v>
                </c:pt>
                <c:pt idx="16">
                  <c:v>2009 Q1</c:v>
                </c:pt>
                <c:pt idx="17">
                  <c:v>2009 Q2</c:v>
                </c:pt>
                <c:pt idx="18">
                  <c:v>2009 Q3</c:v>
                </c:pt>
                <c:pt idx="19">
                  <c:v>2009 Q4</c:v>
                </c:pt>
                <c:pt idx="20">
                  <c:v>2010 Q1</c:v>
                </c:pt>
                <c:pt idx="21">
                  <c:v>2010 Q2</c:v>
                </c:pt>
                <c:pt idx="22">
                  <c:v>2010 Q3</c:v>
                </c:pt>
                <c:pt idx="23">
                  <c:v>2010 Q4</c:v>
                </c:pt>
                <c:pt idx="24">
                  <c:v>2011 Q1</c:v>
                </c:pt>
                <c:pt idx="25">
                  <c:v>2011 Q2</c:v>
                </c:pt>
                <c:pt idx="26">
                  <c:v>2011 Q3</c:v>
                </c:pt>
                <c:pt idx="27">
                  <c:v>2011 Q4</c:v>
                </c:pt>
                <c:pt idx="28">
                  <c:v>2012 Q1</c:v>
                </c:pt>
                <c:pt idx="29">
                  <c:v>2012 Q2</c:v>
                </c:pt>
                <c:pt idx="30">
                  <c:v>2012 Q3</c:v>
                </c:pt>
                <c:pt idx="31">
                  <c:v>2012 Q4</c:v>
                </c:pt>
                <c:pt idx="32">
                  <c:v>2013 Q1</c:v>
                </c:pt>
                <c:pt idx="33">
                  <c:v>2013 Q2</c:v>
                </c:pt>
                <c:pt idx="34">
                  <c:v>2013 Q3</c:v>
                </c:pt>
                <c:pt idx="35">
                  <c:v>2013 Q4</c:v>
                </c:pt>
                <c:pt idx="36">
                  <c:v>2014 Q1</c:v>
                </c:pt>
                <c:pt idx="37">
                  <c:v>2014 Q2</c:v>
                </c:pt>
                <c:pt idx="38">
                  <c:v>2014 Q3</c:v>
                </c:pt>
                <c:pt idx="39">
                  <c:v>2014 Q4</c:v>
                </c:pt>
                <c:pt idx="40">
                  <c:v>2015 Q1</c:v>
                </c:pt>
                <c:pt idx="41">
                  <c:v>2015 Q2</c:v>
                </c:pt>
                <c:pt idx="42">
                  <c:v>2015 Q3</c:v>
                </c:pt>
                <c:pt idx="43">
                  <c:v>2015 Q4</c:v>
                </c:pt>
                <c:pt idx="44">
                  <c:v>2016 Q1</c:v>
                </c:pt>
                <c:pt idx="45">
                  <c:v>2016 Q2</c:v>
                </c:pt>
                <c:pt idx="46">
                  <c:v>2016 Q3</c:v>
                </c:pt>
                <c:pt idx="47">
                  <c:v>2016 Q4</c:v>
                </c:pt>
                <c:pt idx="48">
                  <c:v>2017 Q1</c:v>
                </c:pt>
              </c:strCache>
            </c:strRef>
          </c:cat>
          <c:val>
            <c:numRef>
              <c:f>'NI Composite Economic Index'!$G$62:$G$110</c:f>
              <c:numCache>
                <c:formatCode>General</c:formatCode>
                <c:ptCount val="4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  <c:pt idx="41">
                  <c:v>100</c:v>
                </c:pt>
                <c:pt idx="42">
                  <c:v>100</c:v>
                </c:pt>
                <c:pt idx="43">
                  <c:v>100</c:v>
                </c:pt>
                <c:pt idx="44">
                  <c:v>100</c:v>
                </c:pt>
                <c:pt idx="45">
                  <c:v>100</c:v>
                </c:pt>
                <c:pt idx="46">
                  <c:v>100</c:v>
                </c:pt>
                <c:pt idx="47">
                  <c:v>100</c:v>
                </c:pt>
                <c:pt idx="48">
                  <c:v>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'NI Composite Economic Index'!$H$61</c:f>
              <c:strCache>
                <c:ptCount val="1"/>
                <c:pt idx="0">
                  <c:v>UK GDP</c:v>
                </c:pt>
              </c:strCache>
            </c:strRef>
          </c:tx>
          <c:spPr>
            <a:ln w="44450">
              <a:solidFill>
                <a:srgbClr val="1F497D">
                  <a:lumMod val="60000"/>
                  <a:lumOff val="40000"/>
                </a:srgbClr>
              </a:solidFill>
            </a:ln>
          </c:spPr>
          <c:marker>
            <c:symbol val="none"/>
          </c:marker>
          <c:cat>
            <c:strRef>
              <c:f>'NI Composite Economic Index'!$F$62:$F$110</c:f>
              <c:strCache>
                <c:ptCount val="49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  <c:pt idx="12">
                  <c:v>2008 Q1</c:v>
                </c:pt>
                <c:pt idx="13">
                  <c:v>2008 Q2</c:v>
                </c:pt>
                <c:pt idx="14">
                  <c:v>2008 Q3</c:v>
                </c:pt>
                <c:pt idx="15">
                  <c:v>2008 Q4</c:v>
                </c:pt>
                <c:pt idx="16">
                  <c:v>2009 Q1</c:v>
                </c:pt>
                <c:pt idx="17">
                  <c:v>2009 Q2</c:v>
                </c:pt>
                <c:pt idx="18">
                  <c:v>2009 Q3</c:v>
                </c:pt>
                <c:pt idx="19">
                  <c:v>2009 Q4</c:v>
                </c:pt>
                <c:pt idx="20">
                  <c:v>2010 Q1</c:v>
                </c:pt>
                <c:pt idx="21">
                  <c:v>2010 Q2</c:v>
                </c:pt>
                <c:pt idx="22">
                  <c:v>2010 Q3</c:v>
                </c:pt>
                <c:pt idx="23">
                  <c:v>2010 Q4</c:v>
                </c:pt>
                <c:pt idx="24">
                  <c:v>2011 Q1</c:v>
                </c:pt>
                <c:pt idx="25">
                  <c:v>2011 Q2</c:v>
                </c:pt>
                <c:pt idx="26">
                  <c:v>2011 Q3</c:v>
                </c:pt>
                <c:pt idx="27">
                  <c:v>2011 Q4</c:v>
                </c:pt>
                <c:pt idx="28">
                  <c:v>2012 Q1</c:v>
                </c:pt>
                <c:pt idx="29">
                  <c:v>2012 Q2</c:v>
                </c:pt>
                <c:pt idx="30">
                  <c:v>2012 Q3</c:v>
                </c:pt>
                <c:pt idx="31">
                  <c:v>2012 Q4</c:v>
                </c:pt>
                <c:pt idx="32">
                  <c:v>2013 Q1</c:v>
                </c:pt>
                <c:pt idx="33">
                  <c:v>2013 Q2</c:v>
                </c:pt>
                <c:pt idx="34">
                  <c:v>2013 Q3</c:v>
                </c:pt>
                <c:pt idx="35">
                  <c:v>2013 Q4</c:v>
                </c:pt>
                <c:pt idx="36">
                  <c:v>2014 Q1</c:v>
                </c:pt>
                <c:pt idx="37">
                  <c:v>2014 Q2</c:v>
                </c:pt>
                <c:pt idx="38">
                  <c:v>2014 Q3</c:v>
                </c:pt>
                <c:pt idx="39">
                  <c:v>2014 Q4</c:v>
                </c:pt>
                <c:pt idx="40">
                  <c:v>2015 Q1</c:v>
                </c:pt>
                <c:pt idx="41">
                  <c:v>2015 Q2</c:v>
                </c:pt>
                <c:pt idx="42">
                  <c:v>2015 Q3</c:v>
                </c:pt>
                <c:pt idx="43">
                  <c:v>2015 Q4</c:v>
                </c:pt>
                <c:pt idx="44">
                  <c:v>2016 Q1</c:v>
                </c:pt>
                <c:pt idx="45">
                  <c:v>2016 Q2</c:v>
                </c:pt>
                <c:pt idx="46">
                  <c:v>2016 Q3</c:v>
                </c:pt>
                <c:pt idx="47">
                  <c:v>2016 Q4</c:v>
                </c:pt>
                <c:pt idx="48">
                  <c:v>2017 Q1</c:v>
                </c:pt>
              </c:strCache>
            </c:strRef>
          </c:cat>
          <c:val>
            <c:numRef>
              <c:f>'NI Composite Economic Index'!$H$62:$H$110</c:f>
              <c:numCache>
                <c:formatCode>General</c:formatCode>
                <c:ptCount val="49"/>
                <c:pt idx="0">
                  <c:v>100</c:v>
                </c:pt>
                <c:pt idx="1">
                  <c:v>101.085776330076</c:v>
                </c:pt>
                <c:pt idx="2">
                  <c:v>102.171552660152</c:v>
                </c:pt>
                <c:pt idx="3">
                  <c:v>103.58306188925081</c:v>
                </c:pt>
                <c:pt idx="4">
                  <c:v>103.90879478827361</c:v>
                </c:pt>
                <c:pt idx="5">
                  <c:v>104.12595005428882</c:v>
                </c:pt>
                <c:pt idx="6">
                  <c:v>104.34310532030402</c:v>
                </c:pt>
                <c:pt idx="7">
                  <c:v>104.66883821932682</c:v>
                </c:pt>
                <c:pt idx="8">
                  <c:v>105.75461454940283</c:v>
                </c:pt>
                <c:pt idx="9">
                  <c:v>106.51465798045604</c:v>
                </c:pt>
                <c:pt idx="10">
                  <c:v>107.27470141150923</c:v>
                </c:pt>
                <c:pt idx="11">
                  <c:v>108.14332247557003</c:v>
                </c:pt>
                <c:pt idx="12">
                  <c:v>108.25190010857764</c:v>
                </c:pt>
                <c:pt idx="13">
                  <c:v>107.60043431053204</c:v>
                </c:pt>
                <c:pt idx="14">
                  <c:v>105.75461454940283</c:v>
                </c:pt>
                <c:pt idx="15">
                  <c:v>103.36590662323562</c:v>
                </c:pt>
                <c:pt idx="16">
                  <c:v>101.73724212812161</c:v>
                </c:pt>
                <c:pt idx="17">
                  <c:v>101.41150922909883</c:v>
                </c:pt>
                <c:pt idx="18">
                  <c:v>101.52008686210641</c:v>
                </c:pt>
                <c:pt idx="19">
                  <c:v>101.95439739413683</c:v>
                </c:pt>
                <c:pt idx="20">
                  <c:v>102.49728555917483</c:v>
                </c:pt>
                <c:pt idx="21">
                  <c:v>103.58306188925081</c:v>
                </c:pt>
                <c:pt idx="22">
                  <c:v>104.12595005428882</c:v>
                </c:pt>
                <c:pt idx="23">
                  <c:v>104.23452768729642</c:v>
                </c:pt>
                <c:pt idx="24">
                  <c:v>104.77741585233443</c:v>
                </c:pt>
                <c:pt idx="25">
                  <c:v>104.88599348534203</c:v>
                </c:pt>
                <c:pt idx="26">
                  <c:v>105.32030401737242</c:v>
                </c:pt>
                <c:pt idx="27">
                  <c:v>105.64603691639522</c:v>
                </c:pt>
                <c:pt idx="28">
                  <c:v>106.08034744842563</c:v>
                </c:pt>
                <c:pt idx="29">
                  <c:v>105.97176981541803</c:v>
                </c:pt>
                <c:pt idx="30">
                  <c:v>107.16612377850163</c:v>
                </c:pt>
                <c:pt idx="31">
                  <c:v>106.94896851248643</c:v>
                </c:pt>
                <c:pt idx="32">
                  <c:v>107.60043431053204</c:v>
                </c:pt>
                <c:pt idx="33">
                  <c:v>108.14332247557003</c:v>
                </c:pt>
                <c:pt idx="34">
                  <c:v>109.01194353963083</c:v>
                </c:pt>
                <c:pt idx="35">
                  <c:v>109.55483170466884</c:v>
                </c:pt>
                <c:pt idx="36">
                  <c:v>110.42345276872965</c:v>
                </c:pt>
                <c:pt idx="37">
                  <c:v>111.50922909880565</c:v>
                </c:pt>
                <c:pt idx="38">
                  <c:v>112.37785016286645</c:v>
                </c:pt>
                <c:pt idx="39">
                  <c:v>113.35504885993485</c:v>
                </c:pt>
                <c:pt idx="40">
                  <c:v>113.57220412595007</c:v>
                </c:pt>
                <c:pt idx="41">
                  <c:v>114.11509229098806</c:v>
                </c:pt>
                <c:pt idx="42">
                  <c:v>114.44082519001087</c:v>
                </c:pt>
                <c:pt idx="43">
                  <c:v>115.20086862106407</c:v>
                </c:pt>
                <c:pt idx="44">
                  <c:v>115.41802388707927</c:v>
                </c:pt>
                <c:pt idx="45">
                  <c:v>116.06948968512486</c:v>
                </c:pt>
                <c:pt idx="46">
                  <c:v>116.72095548317047</c:v>
                </c:pt>
                <c:pt idx="47">
                  <c:v>117.48099891422368</c:v>
                </c:pt>
                <c:pt idx="48">
                  <c:v>117.69815418023887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'NI Composite Economic Index'!$I$61</c:f>
              <c:strCache>
                <c:ptCount val="1"/>
                <c:pt idx="0">
                  <c:v>RoI GDP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'NI Composite Economic Index'!$F$62:$F$110</c:f>
              <c:strCache>
                <c:ptCount val="49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  <c:pt idx="12">
                  <c:v>2008 Q1</c:v>
                </c:pt>
                <c:pt idx="13">
                  <c:v>2008 Q2</c:v>
                </c:pt>
                <c:pt idx="14">
                  <c:v>2008 Q3</c:v>
                </c:pt>
                <c:pt idx="15">
                  <c:v>2008 Q4</c:v>
                </c:pt>
                <c:pt idx="16">
                  <c:v>2009 Q1</c:v>
                </c:pt>
                <c:pt idx="17">
                  <c:v>2009 Q2</c:v>
                </c:pt>
                <c:pt idx="18">
                  <c:v>2009 Q3</c:v>
                </c:pt>
                <c:pt idx="19">
                  <c:v>2009 Q4</c:v>
                </c:pt>
                <c:pt idx="20">
                  <c:v>2010 Q1</c:v>
                </c:pt>
                <c:pt idx="21">
                  <c:v>2010 Q2</c:v>
                </c:pt>
                <c:pt idx="22">
                  <c:v>2010 Q3</c:v>
                </c:pt>
                <c:pt idx="23">
                  <c:v>2010 Q4</c:v>
                </c:pt>
                <c:pt idx="24">
                  <c:v>2011 Q1</c:v>
                </c:pt>
                <c:pt idx="25">
                  <c:v>2011 Q2</c:v>
                </c:pt>
                <c:pt idx="26">
                  <c:v>2011 Q3</c:v>
                </c:pt>
                <c:pt idx="27">
                  <c:v>2011 Q4</c:v>
                </c:pt>
                <c:pt idx="28">
                  <c:v>2012 Q1</c:v>
                </c:pt>
                <c:pt idx="29">
                  <c:v>2012 Q2</c:v>
                </c:pt>
                <c:pt idx="30">
                  <c:v>2012 Q3</c:v>
                </c:pt>
                <c:pt idx="31">
                  <c:v>2012 Q4</c:v>
                </c:pt>
                <c:pt idx="32">
                  <c:v>2013 Q1</c:v>
                </c:pt>
                <c:pt idx="33">
                  <c:v>2013 Q2</c:v>
                </c:pt>
                <c:pt idx="34">
                  <c:v>2013 Q3</c:v>
                </c:pt>
                <c:pt idx="35">
                  <c:v>2013 Q4</c:v>
                </c:pt>
                <c:pt idx="36">
                  <c:v>2014 Q1</c:v>
                </c:pt>
                <c:pt idx="37">
                  <c:v>2014 Q2</c:v>
                </c:pt>
                <c:pt idx="38">
                  <c:v>2014 Q3</c:v>
                </c:pt>
                <c:pt idx="39">
                  <c:v>2014 Q4</c:v>
                </c:pt>
                <c:pt idx="40">
                  <c:v>2015 Q1</c:v>
                </c:pt>
                <c:pt idx="41">
                  <c:v>2015 Q2</c:v>
                </c:pt>
                <c:pt idx="42">
                  <c:v>2015 Q3</c:v>
                </c:pt>
                <c:pt idx="43">
                  <c:v>2015 Q4</c:v>
                </c:pt>
                <c:pt idx="44">
                  <c:v>2016 Q1</c:v>
                </c:pt>
                <c:pt idx="45">
                  <c:v>2016 Q2</c:v>
                </c:pt>
                <c:pt idx="46">
                  <c:v>2016 Q3</c:v>
                </c:pt>
                <c:pt idx="47">
                  <c:v>2016 Q4</c:v>
                </c:pt>
                <c:pt idx="48">
                  <c:v>2017 Q1</c:v>
                </c:pt>
              </c:strCache>
            </c:strRef>
          </c:cat>
          <c:val>
            <c:numRef>
              <c:f>'NI Composite Economic Index'!$I$62:$I$110</c:f>
              <c:numCache>
                <c:formatCode>General</c:formatCode>
                <c:ptCount val="49"/>
                <c:pt idx="0">
                  <c:v>100</c:v>
                </c:pt>
                <c:pt idx="1">
                  <c:v>102.0834773790592</c:v>
                </c:pt>
                <c:pt idx="2">
                  <c:v>102.48450067989583</c:v>
                </c:pt>
                <c:pt idx="3">
                  <c:v>105.24326442185807</c:v>
                </c:pt>
                <c:pt idx="4">
                  <c:v>106.22508008942357</c:v>
                </c:pt>
                <c:pt idx="5">
                  <c:v>107.0179077646408</c:v>
                </c:pt>
                <c:pt idx="6">
                  <c:v>109.49779898130862</c:v>
                </c:pt>
                <c:pt idx="7">
                  <c:v>109.76284311691904</c:v>
                </c:pt>
                <c:pt idx="8">
                  <c:v>114.77332964576274</c:v>
                </c:pt>
                <c:pt idx="9">
                  <c:v>113.46654682062274</c:v>
                </c:pt>
                <c:pt idx="10">
                  <c:v>110.85989536518473</c:v>
                </c:pt>
                <c:pt idx="11">
                  <c:v>115.71596487589019</c:v>
                </c:pt>
                <c:pt idx="12">
                  <c:v>112.26347691811289</c:v>
                </c:pt>
                <c:pt idx="13">
                  <c:v>110.04171564221346</c:v>
                </c:pt>
                <c:pt idx="14">
                  <c:v>109.37564820576644</c:v>
                </c:pt>
                <c:pt idx="15">
                  <c:v>105.24556915347208</c:v>
                </c:pt>
                <c:pt idx="16">
                  <c:v>104.82610799972343</c:v>
                </c:pt>
                <c:pt idx="17">
                  <c:v>104.94364931203761</c:v>
                </c:pt>
                <c:pt idx="18">
                  <c:v>103.36951761967319</c:v>
                </c:pt>
                <c:pt idx="19">
                  <c:v>103.39947913065524</c:v>
                </c:pt>
                <c:pt idx="20">
                  <c:v>104.8076701468114</c:v>
                </c:pt>
                <c:pt idx="21">
                  <c:v>105.74800064532485</c:v>
                </c:pt>
                <c:pt idx="22">
                  <c:v>106.70907372836433</c:v>
                </c:pt>
                <c:pt idx="23">
                  <c:v>106.60766553734817</c:v>
                </c:pt>
                <c:pt idx="24">
                  <c:v>109.01150061075388</c:v>
                </c:pt>
                <c:pt idx="25">
                  <c:v>109.40560971674849</c:v>
                </c:pt>
                <c:pt idx="26">
                  <c:v>108.98845329461383</c:v>
                </c:pt>
                <c:pt idx="27">
                  <c:v>108.90548295650973</c:v>
                </c:pt>
                <c:pt idx="28">
                  <c:v>108.79716057065154</c:v>
                </c:pt>
                <c:pt idx="29">
                  <c:v>109.732881605937</c:v>
                </c:pt>
                <c:pt idx="30">
                  <c:v>108.34543317430685</c:v>
                </c:pt>
                <c:pt idx="31">
                  <c:v>109.62225448846483</c:v>
                </c:pt>
                <c:pt idx="32">
                  <c:v>107.87296319343614</c:v>
                </c:pt>
                <c:pt idx="33">
                  <c:v>109.8688607711632</c:v>
                </c:pt>
                <c:pt idx="34">
                  <c:v>113.31443453409851</c:v>
                </c:pt>
                <c:pt idx="35">
                  <c:v>112.56770149116136</c:v>
                </c:pt>
                <c:pt idx="36">
                  <c:v>116.59406762082556</c:v>
                </c:pt>
                <c:pt idx="37">
                  <c:v>119.91057641337666</c:v>
                </c:pt>
                <c:pt idx="38">
                  <c:v>121.18509299592064</c:v>
                </c:pt>
                <c:pt idx="39">
                  <c:v>122.77766254119709</c:v>
                </c:pt>
                <c:pt idx="40">
                  <c:v>149.01011777178545</c:v>
                </c:pt>
                <c:pt idx="41">
                  <c:v>146.12920325428104</c:v>
                </c:pt>
                <c:pt idx="42">
                  <c:v>153.80395952891286</c:v>
                </c:pt>
                <c:pt idx="43">
                  <c:v>154.07361312775129</c:v>
                </c:pt>
                <c:pt idx="44">
                  <c:v>153.33609901127014</c:v>
                </c:pt>
                <c:pt idx="45">
                  <c:v>154.10357463873333</c:v>
                </c:pt>
                <c:pt idx="46">
                  <c:v>158.65541957639033</c:v>
                </c:pt>
                <c:pt idx="47">
                  <c:v>167.84438452142248</c:v>
                </c:pt>
                <c:pt idx="48">
                  <c:v>163.43312821221966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'NI Composite Economic Index'!$J$61</c:f>
              <c:strCache>
                <c:ptCount val="1"/>
                <c:pt idx="0">
                  <c:v>NI Composite Economic Index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'NI Composite Economic Index'!$F$62:$F$110</c:f>
              <c:strCache>
                <c:ptCount val="49"/>
                <c:pt idx="0">
                  <c:v>2005 Q1</c:v>
                </c:pt>
                <c:pt idx="1">
                  <c:v>2005 Q2</c:v>
                </c:pt>
                <c:pt idx="2">
                  <c:v>2005 Q3</c:v>
                </c:pt>
                <c:pt idx="3">
                  <c:v>2005 Q4</c:v>
                </c:pt>
                <c:pt idx="4">
                  <c:v>2006 Q1</c:v>
                </c:pt>
                <c:pt idx="5">
                  <c:v>2006 Q2</c:v>
                </c:pt>
                <c:pt idx="6">
                  <c:v>2006 Q3</c:v>
                </c:pt>
                <c:pt idx="7">
                  <c:v>2006 Q4</c:v>
                </c:pt>
                <c:pt idx="8">
                  <c:v>2007 Q1</c:v>
                </c:pt>
                <c:pt idx="9">
                  <c:v>2007 Q2</c:v>
                </c:pt>
                <c:pt idx="10">
                  <c:v>2007 Q3</c:v>
                </c:pt>
                <c:pt idx="11">
                  <c:v>2007 Q4</c:v>
                </c:pt>
                <c:pt idx="12">
                  <c:v>2008 Q1</c:v>
                </c:pt>
                <c:pt idx="13">
                  <c:v>2008 Q2</c:v>
                </c:pt>
                <c:pt idx="14">
                  <c:v>2008 Q3</c:v>
                </c:pt>
                <c:pt idx="15">
                  <c:v>2008 Q4</c:v>
                </c:pt>
                <c:pt idx="16">
                  <c:v>2009 Q1</c:v>
                </c:pt>
                <c:pt idx="17">
                  <c:v>2009 Q2</c:v>
                </c:pt>
                <c:pt idx="18">
                  <c:v>2009 Q3</c:v>
                </c:pt>
                <c:pt idx="19">
                  <c:v>2009 Q4</c:v>
                </c:pt>
                <c:pt idx="20">
                  <c:v>2010 Q1</c:v>
                </c:pt>
                <c:pt idx="21">
                  <c:v>2010 Q2</c:v>
                </c:pt>
                <c:pt idx="22">
                  <c:v>2010 Q3</c:v>
                </c:pt>
                <c:pt idx="23">
                  <c:v>2010 Q4</c:v>
                </c:pt>
                <c:pt idx="24">
                  <c:v>2011 Q1</c:v>
                </c:pt>
                <c:pt idx="25">
                  <c:v>2011 Q2</c:v>
                </c:pt>
                <c:pt idx="26">
                  <c:v>2011 Q3</c:v>
                </c:pt>
                <c:pt idx="27">
                  <c:v>2011 Q4</c:v>
                </c:pt>
                <c:pt idx="28">
                  <c:v>2012 Q1</c:v>
                </c:pt>
                <c:pt idx="29">
                  <c:v>2012 Q2</c:v>
                </c:pt>
                <c:pt idx="30">
                  <c:v>2012 Q3</c:v>
                </c:pt>
                <c:pt idx="31">
                  <c:v>2012 Q4</c:v>
                </c:pt>
                <c:pt idx="32">
                  <c:v>2013 Q1</c:v>
                </c:pt>
                <c:pt idx="33">
                  <c:v>2013 Q2</c:v>
                </c:pt>
                <c:pt idx="34">
                  <c:v>2013 Q3</c:v>
                </c:pt>
                <c:pt idx="35">
                  <c:v>2013 Q4</c:v>
                </c:pt>
                <c:pt idx="36">
                  <c:v>2014 Q1</c:v>
                </c:pt>
                <c:pt idx="37">
                  <c:v>2014 Q2</c:v>
                </c:pt>
                <c:pt idx="38">
                  <c:v>2014 Q3</c:v>
                </c:pt>
                <c:pt idx="39">
                  <c:v>2014 Q4</c:v>
                </c:pt>
                <c:pt idx="40">
                  <c:v>2015 Q1</c:v>
                </c:pt>
                <c:pt idx="41">
                  <c:v>2015 Q2</c:v>
                </c:pt>
                <c:pt idx="42">
                  <c:v>2015 Q3</c:v>
                </c:pt>
                <c:pt idx="43">
                  <c:v>2015 Q4</c:v>
                </c:pt>
                <c:pt idx="44">
                  <c:v>2016 Q1</c:v>
                </c:pt>
                <c:pt idx="45">
                  <c:v>2016 Q2</c:v>
                </c:pt>
                <c:pt idx="46">
                  <c:v>2016 Q3</c:v>
                </c:pt>
                <c:pt idx="47">
                  <c:v>2016 Q4</c:v>
                </c:pt>
                <c:pt idx="48">
                  <c:v>2017 Q1</c:v>
                </c:pt>
              </c:strCache>
            </c:strRef>
          </c:cat>
          <c:val>
            <c:numRef>
              <c:f>'NI Composite Economic Index'!$J$62:$J$110</c:f>
              <c:numCache>
                <c:formatCode>General</c:formatCode>
                <c:ptCount val="49"/>
                <c:pt idx="0">
                  <c:v>100</c:v>
                </c:pt>
                <c:pt idx="1">
                  <c:v>100.41905774587813</c:v>
                </c:pt>
                <c:pt idx="2">
                  <c:v>100.41905774587813</c:v>
                </c:pt>
                <c:pt idx="3">
                  <c:v>101.78036142641476</c:v>
                </c:pt>
                <c:pt idx="4">
                  <c:v>103.29706134560068</c:v>
                </c:pt>
                <c:pt idx="5">
                  <c:v>103.69557809938523</c:v>
                </c:pt>
                <c:pt idx="6">
                  <c:v>104.98805351990212</c:v>
                </c:pt>
                <c:pt idx="7">
                  <c:v>105.47107342239232</c:v>
                </c:pt>
                <c:pt idx="8">
                  <c:v>105.02487599703151</c:v>
                </c:pt>
                <c:pt idx="9">
                  <c:v>105.43347322042762</c:v>
                </c:pt>
                <c:pt idx="10">
                  <c:v>105.21780535390688</c:v>
                </c:pt>
                <c:pt idx="11">
                  <c:v>104.59666890649292</c:v>
                </c:pt>
                <c:pt idx="12">
                  <c:v>104.43673257442707</c:v>
                </c:pt>
                <c:pt idx="13">
                  <c:v>104.29713711448912</c:v>
                </c:pt>
                <c:pt idx="14">
                  <c:v>101.83552933609568</c:v>
                </c:pt>
                <c:pt idx="15">
                  <c:v>100.85826234735067</c:v>
                </c:pt>
                <c:pt idx="16">
                  <c:v>99.788012204879479</c:v>
                </c:pt>
                <c:pt idx="17">
                  <c:v>99.008836414197532</c:v>
                </c:pt>
                <c:pt idx="18">
                  <c:v>99.238917333987615</c:v>
                </c:pt>
                <c:pt idx="19">
                  <c:v>100.38376838526351</c:v>
                </c:pt>
                <c:pt idx="20">
                  <c:v>100.03480286905067</c:v>
                </c:pt>
                <c:pt idx="21">
                  <c:v>98.808974487884143</c:v>
                </c:pt>
                <c:pt idx="22">
                  <c:v>97.247671475951705</c:v>
                </c:pt>
                <c:pt idx="23">
                  <c:v>96.18604494201594</c:v>
                </c:pt>
                <c:pt idx="24">
                  <c:v>95.578662701893407</c:v>
                </c:pt>
                <c:pt idx="25">
                  <c:v>96.344917061596973</c:v>
                </c:pt>
                <c:pt idx="26">
                  <c:v>96.942223778618114</c:v>
                </c:pt>
                <c:pt idx="27">
                  <c:v>96.942223778618114</c:v>
                </c:pt>
                <c:pt idx="28">
                  <c:v>96.942223778618114</c:v>
                </c:pt>
                <c:pt idx="29">
                  <c:v>94.629430706600047</c:v>
                </c:pt>
                <c:pt idx="30">
                  <c:v>94.554349465570326</c:v>
                </c:pt>
                <c:pt idx="31">
                  <c:v>94.499657613690587</c:v>
                </c:pt>
                <c:pt idx="32">
                  <c:v>95.001811919174983</c:v>
                </c:pt>
                <c:pt idx="33">
                  <c:v>94.075914062368156</c:v>
                </c:pt>
                <c:pt idx="34">
                  <c:v>95.873228912608894</c:v>
                </c:pt>
                <c:pt idx="35">
                  <c:v>95.231332948516538</c:v>
                </c:pt>
                <c:pt idx="36">
                  <c:v>95.321898659863578</c:v>
                </c:pt>
                <c:pt idx="37">
                  <c:v>95.585497733776208</c:v>
                </c:pt>
                <c:pt idx="38">
                  <c:v>95.585497733776208</c:v>
                </c:pt>
                <c:pt idx="39">
                  <c:v>96.328359459512669</c:v>
                </c:pt>
                <c:pt idx="40">
                  <c:v>97.130855708292913</c:v>
                </c:pt>
                <c:pt idx="41">
                  <c:v>97.268544812259989</c:v>
                </c:pt>
                <c:pt idx="42">
                  <c:v>96.790115890125264</c:v>
                </c:pt>
                <c:pt idx="43">
                  <c:v>97.271132522762798</c:v>
                </c:pt>
                <c:pt idx="44">
                  <c:v>97.841244324610685</c:v>
                </c:pt>
                <c:pt idx="45">
                  <c:v>98.612329072744018</c:v>
                </c:pt>
                <c:pt idx="46">
                  <c:v>97.818849635958017</c:v>
                </c:pt>
                <c:pt idx="47">
                  <c:v>99.921198586105675</c:v>
                </c:pt>
                <c:pt idx="48">
                  <c:v>100.19595459124508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0904920"/>
        <c:axId val="380899040"/>
      </c:lineChart>
      <c:catAx>
        <c:axId val="380904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>
            <a:solidFill>
              <a:sysClr val="window" lastClr="FFFFFF">
                <a:lumMod val="75000"/>
              </a:sysClr>
            </a:solidFill>
          </a:ln>
        </c:spPr>
        <c:txPr>
          <a:bodyPr rot="-5400000" vert="horz"/>
          <a:lstStyle/>
          <a:p>
            <a:pPr>
              <a:defRPr sz="9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80899040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380899040"/>
        <c:scaling>
          <c:orientation val="minMax"/>
          <c:min val="9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/>
          <a:lstStyle/>
          <a:p>
            <a:pPr>
              <a:defRPr sz="900">
                <a:latin typeface="Segoe UI" pitchFamily="34" charset="0"/>
                <a:ea typeface="Segoe UI" pitchFamily="34" charset="0"/>
                <a:cs typeface="Segoe UI" pitchFamily="34" charset="0"/>
              </a:defRPr>
            </a:pPr>
            <a:endParaRPr lang="en-US"/>
          </a:p>
        </c:txPr>
        <c:crossAx val="380904920"/>
        <c:crosses val="autoZero"/>
        <c:crossBetween val="midCat"/>
      </c:valAx>
    </c:plotArea>
    <c:legend>
      <c:legendPos val="t"/>
      <c:layout>
        <c:manualLayout>
          <c:xMode val="edge"/>
          <c:yMode val="edge"/>
          <c:x val="0.32629975624081436"/>
          <c:y val="0.24537265170210687"/>
          <c:w val="0.31009688449513223"/>
          <c:h val="0.2065783488834722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F080-BE7F-4E86-A94A-1C36E32BC952}" type="datetimeFigureOut">
              <a:rPr lang="en-GB" smtClean="0"/>
              <a:t>21/11/2017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6EE15-A43C-41E1-8E1C-B791110408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734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32E7-4A8F-D445-A764-A14EA7C57E54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F8E9-4E11-924F-989B-F8909ED8E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6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AF8E9-4E11-924F-989B-F8909ED8E77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48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54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91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4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450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16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B05C2-3BA7-4C86-BC02-5A38DC853AEF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11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66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6093296"/>
            <a:ext cx="176324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614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24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7846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6877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231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2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2099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161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82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2654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598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10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91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40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0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4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75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9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4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BFEF-47D6-034B-9E38-3FFF161C7929}" type="datetimeFigureOut">
              <a:rPr lang="en-US" smtClean="0"/>
              <a:pPr/>
              <a:t>11/21/2017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641C-0B0B-8B44-8680-BD43634CE1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03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5984875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sz="2400" dirty="0">
              <a:solidFill>
                <a:srgbClr val="333399"/>
              </a:solidFill>
              <a:cs typeface="Arial" charset="0"/>
            </a:endParaRPr>
          </a:p>
        </p:txBody>
      </p:sp>
      <p:sp>
        <p:nvSpPr>
          <p:cNvPr id="1039" name="Line 15"/>
          <p:cNvSpPr>
            <a:spLocks noChangeShapeType="1"/>
          </p:cNvSpPr>
          <p:nvPr userDrawn="1"/>
        </p:nvSpPr>
        <p:spPr bwMode="auto">
          <a:xfrm>
            <a:off x="0" y="83661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 defTabSz="9144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GB" sz="2400" dirty="0">
              <a:solidFill>
                <a:srgbClr val="333399"/>
              </a:solidFill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6296" y="6093296"/>
            <a:ext cx="1763241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53497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nt slid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5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17298" y="1391077"/>
            <a:ext cx="8363272" cy="302233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20000"/>
              </a:spcBef>
              <a:spcAft>
                <a:spcPts val="1200"/>
              </a:spcAft>
              <a:defRPr/>
            </a:pPr>
            <a:endParaRPr lang="en-GB" sz="2600" kern="0" dirty="0" smtClean="0">
              <a:solidFill>
                <a:srgbClr val="333399"/>
              </a:solidFill>
            </a:endParaRPr>
          </a:p>
          <a:p>
            <a:pPr algn="ctr" eaLnBrk="0" fontAlgn="base" hangingPunct="0"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333399"/>
                </a:solidFill>
              </a:rPr>
              <a:t>Economic Growth </a:t>
            </a:r>
          </a:p>
          <a:p>
            <a:pPr algn="ctr" eaLnBrk="0" fontAlgn="base" hangingPunct="0">
              <a:spcAft>
                <a:spcPts val="600"/>
              </a:spcAft>
              <a:defRPr/>
            </a:pPr>
            <a:r>
              <a:rPr lang="en-GB" sz="3600" b="1" kern="0" dirty="0" smtClean="0">
                <a:solidFill>
                  <a:srgbClr val="333399"/>
                </a:solidFill>
              </a:rPr>
              <a:t>for the Common Good </a:t>
            </a:r>
            <a:endParaRPr lang="en-GB" sz="3600" b="1" kern="0" dirty="0">
              <a:solidFill>
                <a:srgbClr val="3333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4198" y="34071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lang="en-GB" b="1" kern="0" smtClean="0">
                <a:solidFill>
                  <a:srgbClr val="333399"/>
                </a:solidFill>
              </a:rPr>
              <a:t>Keith Forster</a:t>
            </a:r>
            <a:endParaRPr lang="en-GB" b="1" kern="0" dirty="0">
              <a:solidFill>
                <a:srgbClr val="333399"/>
              </a:solidFill>
            </a:endParaRPr>
          </a:p>
          <a:p>
            <a:pPr algn="ctr">
              <a:buNone/>
            </a:pPr>
            <a:r>
              <a:rPr lang="en-GB" b="1" kern="0" dirty="0" smtClean="0">
                <a:solidFill>
                  <a:srgbClr val="333399"/>
                </a:solidFill>
              </a:rPr>
              <a:t>Strategic Policy Division</a:t>
            </a:r>
            <a:endParaRPr lang="en-GB" b="1" kern="0" dirty="0">
              <a:solidFill>
                <a:srgbClr val="333399"/>
              </a:solidFill>
            </a:endParaRPr>
          </a:p>
          <a:p>
            <a:pPr algn="ctr">
              <a:buNone/>
            </a:pPr>
            <a:r>
              <a:rPr lang="en-GB" b="1" kern="0" dirty="0">
                <a:solidFill>
                  <a:srgbClr val="333399"/>
                </a:solidFill>
              </a:rPr>
              <a:t>Department for the Economy</a:t>
            </a:r>
          </a:p>
        </p:txBody>
      </p:sp>
    </p:spTree>
    <p:extLst>
      <p:ext uri="{BB962C8B-B14F-4D97-AF65-F5344CB8AC3E}">
        <p14:creationId xmlns:p14="http://schemas.microsoft.com/office/powerpoint/2010/main" val="32792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6526" y="1291072"/>
            <a:ext cx="8229600" cy="5328592"/>
          </a:xfrm>
        </p:spPr>
        <p:txBody>
          <a:bodyPr/>
          <a:lstStyle/>
          <a:p>
            <a:pPr>
              <a:buNone/>
            </a:pPr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endParaRPr lang="en-GB" sz="2200" dirty="0" smtClean="0">
              <a:solidFill>
                <a:schemeClr val="accent2"/>
              </a:solidFill>
            </a:endParaRPr>
          </a:p>
          <a:p>
            <a:pPr lvl="1">
              <a:buNone/>
            </a:pPr>
            <a:endParaRPr lang="en-GB" sz="2000" dirty="0" smtClean="0">
              <a:solidFill>
                <a:schemeClr val="accent2"/>
              </a:solidFill>
            </a:endParaRPr>
          </a:p>
          <a:p>
            <a:pPr lvl="1"/>
            <a:endParaRPr lang="en-GB" sz="2000" b="1" dirty="0" smtClean="0">
              <a:solidFill>
                <a:schemeClr val="accent2"/>
              </a:solidFill>
            </a:endParaRPr>
          </a:p>
          <a:p>
            <a:pPr lvl="1"/>
            <a:endParaRPr lang="en-GB" sz="2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1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1800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1196752"/>
            <a:ext cx="8363272" cy="5184576"/>
          </a:xfrm>
          <a:prstGeom prst="rect">
            <a:avLst/>
          </a:prstGeom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600" kern="0" dirty="0">
              <a:solidFill>
                <a:srgbClr val="333399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43508" y="1509344"/>
            <a:ext cx="8856984" cy="3816424"/>
            <a:chOff x="179512" y="1124744"/>
            <a:chExt cx="8856984" cy="3816424"/>
          </a:xfrm>
        </p:grpSpPr>
        <p:sp>
          <p:nvSpPr>
            <p:cNvPr id="20" name="Left-Right Arrow 19"/>
            <p:cNvSpPr/>
            <p:nvPr/>
          </p:nvSpPr>
          <p:spPr>
            <a:xfrm>
              <a:off x="1835696" y="4005064"/>
              <a:ext cx="5544616" cy="288032"/>
            </a:xfrm>
            <a:prstGeom prst="leftRightArrow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Right Arrow 20"/>
            <p:cNvSpPr/>
            <p:nvPr/>
          </p:nvSpPr>
          <p:spPr>
            <a:xfrm rot="16200000">
              <a:off x="5652120" y="2708920"/>
              <a:ext cx="504056" cy="360040"/>
            </a:xfrm>
            <a:prstGeom prst="rightArrow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827584" y="1124744"/>
              <a:ext cx="7632848" cy="1224136"/>
            </a:xfrm>
            <a:prstGeom prst="roundRect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VISION FOR 2030</a:t>
              </a:r>
              <a:endPara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To be a globally competitive economy that works for everyone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 rot="16200000">
              <a:off x="2915816" y="2708920"/>
              <a:ext cx="504056" cy="360040"/>
            </a:xfrm>
            <a:prstGeom prst="rightArrow">
              <a:avLst/>
            </a:prstGeom>
            <a:noFill/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380312" y="3501008"/>
              <a:ext cx="1656184" cy="1440160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Building the Best Economic Infrastructure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580112" y="3501008"/>
              <a:ext cx="1656184" cy="1440160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Succeeding in Global Markets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779912" y="3501008"/>
              <a:ext cx="1656184" cy="1440160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srgbClr val="333399"/>
                  </a:solidFill>
                  <a:latin typeface="Arial"/>
                </a:rPr>
                <a:t>Driving Inclusive, Sustainable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>
                  <a:solidFill>
                    <a:srgbClr val="333399"/>
                  </a:solidFill>
                  <a:latin typeface="Arial"/>
                </a:rPr>
                <a:t>Growth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979712" y="3501008"/>
              <a:ext cx="1656184" cy="1440160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Enhancing Education, Skills and Employability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79512" y="3501008"/>
              <a:ext cx="1656184" cy="1440160"/>
            </a:xfrm>
            <a:prstGeom prst="roundRect">
              <a:avLst/>
            </a:prstGeom>
            <a:solidFill>
              <a:srgbClr val="2D2D8A">
                <a:lumMod val="20000"/>
                <a:lumOff val="80000"/>
              </a:srgbClr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99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Accelerating Innovation and Research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347864" y="3068960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Arial"/>
                </a:rPr>
                <a:t>Five Pillars for Growth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620632" y="179348"/>
            <a:ext cx="59654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sz="28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Draft Industrial Strategy </a:t>
            </a:r>
            <a:endParaRPr lang="en-GB" sz="28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771"/>
            <a:ext cx="9364611" cy="67623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611" y="-26172"/>
            <a:ext cx="8229600" cy="760779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</a:t>
            </a:r>
            <a:endParaRPr lang="en-GB" sz="3200" b="1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0611" y="1332346"/>
            <a:ext cx="866820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162431"/>
            <a:ext cx="8640960" cy="5328592"/>
          </a:xfrm>
          <a:prstGeom prst="rect">
            <a:avLst/>
          </a:prstGeom>
        </p:spPr>
        <p:txBody>
          <a:bodyPr/>
          <a:lstStyle/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marL="800100" lvl="1" indent="-3429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400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6465" y="4890762"/>
            <a:ext cx="1730940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7581" y="5092822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95879" y="5062079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40869" y="1109063"/>
            <a:ext cx="361723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700" b="1" dirty="0" smtClean="0">
                <a:solidFill>
                  <a:srgbClr val="333399"/>
                </a:solidFill>
                <a:latin typeface="Arial"/>
              </a:rPr>
              <a:t>Overarching aim of Industrial Strategy to increase our economic competitiveness.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700" dirty="0" smtClean="0">
              <a:solidFill>
                <a:srgbClr val="333399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 smtClean="0">
                <a:solidFill>
                  <a:srgbClr val="333399"/>
                </a:solidFill>
                <a:latin typeface="Arial"/>
              </a:rPr>
              <a:t>Competitiveness </a:t>
            </a:r>
            <a:r>
              <a:rPr lang="en-GB" sz="1700" dirty="0">
                <a:solidFill>
                  <a:srgbClr val="333399"/>
                </a:solidFill>
                <a:latin typeface="Arial"/>
              </a:rPr>
              <a:t>remains the international benchmark against which advanced economies continue to be measured.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700" dirty="0">
              <a:solidFill>
                <a:srgbClr val="333399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>
                <a:solidFill>
                  <a:srgbClr val="333399"/>
                </a:solidFill>
                <a:latin typeface="Arial"/>
              </a:rPr>
              <a:t>Increasing our competitiveness will result in increased productivity. </a:t>
            </a:r>
            <a:endParaRPr lang="en-GB" sz="1700" b="1" dirty="0">
              <a:solidFill>
                <a:srgbClr val="333399"/>
              </a:solidFill>
              <a:latin typeface="Arial"/>
            </a:endParaRPr>
          </a:p>
          <a:p>
            <a:pPr marL="285750" indent="-285750"/>
            <a:endParaRPr lang="en-GB" sz="1700" dirty="0">
              <a:solidFill>
                <a:srgbClr val="333399"/>
              </a:solidFill>
              <a:latin typeface="Aria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700" dirty="0">
                <a:solidFill>
                  <a:srgbClr val="333399"/>
                </a:solidFill>
                <a:latin typeface="Arial"/>
              </a:rPr>
              <a:t>Key target is for Northern Ireland to become </a:t>
            </a:r>
            <a:r>
              <a:rPr lang="en-GB" sz="1700" b="1" dirty="0">
                <a:solidFill>
                  <a:srgbClr val="333399"/>
                </a:solidFill>
                <a:latin typeface="Arial"/>
              </a:rPr>
              <a:t>one of the three most competitive of the nine small advanced economies by 2030.</a:t>
            </a: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23275" y="1518302"/>
            <a:ext cx="4679093" cy="4063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554714" y="1110552"/>
            <a:ext cx="223283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00" b="1" u="sng" dirty="0">
                <a:solidFill>
                  <a:srgbClr val="33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Current Position</a:t>
            </a:r>
          </a:p>
        </p:txBody>
      </p:sp>
    </p:spTree>
    <p:extLst>
      <p:ext uri="{BB962C8B-B14F-4D97-AF65-F5344CB8AC3E}">
        <p14:creationId xmlns:p14="http://schemas.microsoft.com/office/powerpoint/2010/main" val="285605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94"/>
            <a:ext cx="9144000" cy="676230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247225" y="-26172"/>
            <a:ext cx="8229600" cy="760779"/>
          </a:xfrm>
        </p:spPr>
        <p:txBody>
          <a:bodyPr>
            <a:noAutofit/>
          </a:bodyPr>
          <a:lstStyle/>
          <a:p>
            <a:r>
              <a:rPr lang="en-GB" sz="2800" b="1" dirty="0" smtClean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Economy – Challenges Remain</a:t>
            </a:r>
            <a:endParaRPr lang="en-GB" sz="2800" b="1" dirty="0">
              <a:solidFill>
                <a:srgbClr val="33339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0611" y="1332346"/>
            <a:ext cx="866820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162431"/>
            <a:ext cx="8640960" cy="5328592"/>
          </a:xfrm>
          <a:prstGeom prst="rect">
            <a:avLst/>
          </a:prstGeom>
        </p:spPr>
        <p:txBody>
          <a:bodyPr/>
          <a:lstStyle/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marL="800100" lvl="1" indent="-3429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400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074" y="4865056"/>
            <a:ext cx="1730940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7581" y="5092822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7595879" y="5062079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96348"/>
              </p:ext>
            </p:extLst>
          </p:nvPr>
        </p:nvGraphicFramePr>
        <p:xfrm>
          <a:off x="323528" y="1358424"/>
          <a:ext cx="8402332" cy="4035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95423" y="5692449"/>
            <a:ext cx="29452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Source:  </a:t>
            </a:r>
            <a:r>
              <a:rPr lang="en-GB" sz="1100" dirty="0"/>
              <a:t>NI Composite Economic index, NISRA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0214" y="1162431"/>
            <a:ext cx="6666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0099"/>
                </a:solidFill>
              </a:rPr>
              <a:t>In Northern Ireland growth has generally been on a much shallower path than that of the UK and Republic of Ireland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204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94"/>
            <a:ext cx="9144000" cy="6762306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0611" y="1332346"/>
            <a:ext cx="866820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162431"/>
            <a:ext cx="8640960" cy="5328592"/>
          </a:xfrm>
          <a:prstGeom prst="rect">
            <a:avLst/>
          </a:prstGeom>
        </p:spPr>
        <p:txBody>
          <a:bodyPr/>
          <a:lstStyle/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marL="800100" lvl="1" indent="-3429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400" kern="0" dirty="0">
              <a:solidFill>
                <a:srgbClr val="3333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5074" y="4865056"/>
            <a:ext cx="1730940" cy="5741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557581" y="5092822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416"/>
            <a:ext cx="9144000" cy="49216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95879" y="5062079"/>
            <a:ext cx="1509824" cy="8612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092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20611" y="1332346"/>
            <a:ext cx="866820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075943"/>
            <a:ext cx="8640960" cy="5328592"/>
          </a:xfrm>
          <a:prstGeom prst="rect">
            <a:avLst/>
          </a:prstGeom>
        </p:spPr>
        <p:txBody>
          <a:bodyPr/>
          <a:lstStyle/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marL="800100" lvl="1" indent="-3429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400" kern="0" dirty="0">
              <a:solidFill>
                <a:srgbClr val="333399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39914" y="29275"/>
            <a:ext cx="8229600" cy="411638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33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Supply gap – NQF Level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966" y="1095166"/>
            <a:ext cx="8574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buClr>
                <a:srgbClr val="00A5EC"/>
              </a:buClr>
            </a:pPr>
            <a:r>
              <a:rPr lang="en-GB" sz="20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average labour market supply gap (NQF L1 to L8)</a:t>
            </a:r>
            <a:endParaRPr lang="en-GB" sz="2000" b="1" dirty="0">
              <a:solidFill>
                <a:srgbClr val="33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54912" y="1556793"/>
            <a:ext cx="8190651" cy="4320480"/>
            <a:chOff x="107504" y="1556792"/>
            <a:chExt cx="8838059" cy="4696371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627784" y="1556792"/>
              <a:ext cx="0" cy="129614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2627784" y="3068960"/>
              <a:ext cx="0" cy="129614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627784" y="4581128"/>
              <a:ext cx="0" cy="129614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07504" y="1826240"/>
              <a:ext cx="237626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High Level (L6+)</a:t>
              </a:r>
            </a:p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Marginal under-supply</a:t>
              </a:r>
              <a:endParaRPr lang="en-GB" sz="1400" kern="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6132" y="3347700"/>
              <a:ext cx="208823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Mid Level (L3-5)</a:t>
              </a:r>
            </a:p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Significant under-supply</a:t>
              </a:r>
              <a:endParaRPr lang="en-GB" sz="1400" kern="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7504" y="4725145"/>
              <a:ext cx="252028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Low Level (L2 and below)</a:t>
              </a:r>
            </a:p>
            <a:p>
              <a:pPr defTabSz="914400">
                <a:lnSpc>
                  <a:spcPct val="150000"/>
                </a:lnSpc>
                <a:buClr>
                  <a:srgbClr val="00A5EC"/>
                </a:buClr>
              </a:pP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- </a:t>
              </a:r>
              <a:r>
                <a:rPr lang="en-GB" sz="1400" kern="0" dirty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</a:t>
              </a:r>
              <a:r>
                <a:rPr lang="en-GB" sz="1400" kern="0" dirty="0" smtClean="0">
                  <a:solidFill>
                    <a:srgbClr val="1F497D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ver-supply</a:t>
              </a:r>
              <a:endParaRPr lang="en-GB" sz="1400" kern="0" dirty="0">
                <a:solidFill>
                  <a:srgbClr val="1F49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20" name="Picture 19"/>
            <p:cNvPicPr/>
            <p:nvPr>
              <p:extLst/>
            </p:nvPr>
          </p:nvPicPr>
          <p:blipFill>
            <a:blip r:embed="rId4"/>
            <a:stretch>
              <a:fillRect/>
            </a:stretch>
          </p:blipFill>
          <p:spPr>
            <a:xfrm>
              <a:off x="2844800" y="1576388"/>
              <a:ext cx="6100763" cy="46767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427966" y="5752214"/>
            <a:ext cx="1698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Source: UUEPC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97915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28"/>
            <a:ext cx="9144000" cy="678357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611" y="-6269"/>
            <a:ext cx="8229600" cy="760779"/>
          </a:xfrm>
        </p:spPr>
        <p:txBody>
          <a:bodyPr>
            <a:noAutofit/>
          </a:bodyPr>
          <a:lstStyle/>
          <a:p>
            <a:r>
              <a:rPr lang="en-GB" sz="3200" b="1" dirty="0" smtClean="0">
                <a:solidFill>
                  <a:srgbClr val="333399"/>
                </a:solidFill>
                <a:latin typeface="+mn-lt"/>
                <a:ea typeface="+mn-ea"/>
                <a:cs typeface="Arial" panose="020B0604020202020204" pitchFamily="34" charset="0"/>
              </a:rPr>
              <a:t>Partnership Approach </a:t>
            </a:r>
            <a:endParaRPr lang="en-GB" sz="3200" b="1" dirty="0">
              <a:solidFill>
                <a:srgbClr val="333399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0611" y="1332346"/>
            <a:ext cx="8668207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23528" y="1214166"/>
            <a:ext cx="8640960" cy="5328592"/>
          </a:xfrm>
          <a:prstGeom prst="rect">
            <a:avLst/>
          </a:prstGeom>
        </p:spPr>
        <p:txBody>
          <a:bodyPr/>
          <a:lstStyle/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Programme for Government and Industrial Strategy recognise importance of partnership working.</a:t>
            </a:r>
          </a:p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cannot work in isolation, neither can we accurately predict economic conditions of 2030.</a:t>
            </a:r>
          </a:p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will work closely with Private Sector, Local Government, Voluntary &amp; Community Sector and beyond to maximise collective achievement.</a:t>
            </a:r>
          </a:p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GB" sz="2400" kern="0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Co-operatives can play an important role in the collaborative process. </a:t>
            </a:r>
          </a:p>
          <a:p>
            <a:pPr marL="457200" indent="-4572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GB" sz="2800" kern="0" dirty="0" smtClean="0">
              <a:solidFill>
                <a:srgbClr val="333399"/>
              </a:solidFill>
            </a:endParaRPr>
          </a:p>
          <a:p>
            <a:pPr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GB" sz="2800" kern="0" dirty="0" smtClean="0">
              <a:solidFill>
                <a:srgbClr val="333399"/>
              </a:solidFill>
            </a:endParaRPr>
          </a:p>
          <a:p>
            <a:pPr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GB" sz="2800" kern="0" dirty="0" smtClean="0">
              <a:solidFill>
                <a:srgbClr val="333399"/>
              </a:solidFill>
            </a:endParaRPr>
          </a:p>
          <a:p>
            <a:pPr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GB" sz="2800" kern="0" dirty="0" smtClean="0">
              <a:solidFill>
                <a:srgbClr val="333399"/>
              </a:solidFill>
            </a:endParaRPr>
          </a:p>
          <a:p>
            <a:pPr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defRPr/>
            </a:pPr>
            <a:endParaRPr lang="en-GB" sz="2800" kern="0" dirty="0">
              <a:solidFill>
                <a:srgbClr val="333399"/>
              </a:solidFill>
            </a:endParaRPr>
          </a:p>
          <a:p>
            <a:pPr marL="800100" lvl="1" indent="-342900" eaLnBrk="0" fontAlgn="base" hangingPunct="0">
              <a:lnSpc>
                <a:spcPct val="114000"/>
              </a:lnSpc>
              <a:spcBef>
                <a:spcPct val="20000"/>
              </a:spcBef>
              <a:spcAft>
                <a:spcPts val="1200"/>
              </a:spcAft>
              <a:buFontTx/>
              <a:buChar char="•"/>
              <a:defRPr/>
            </a:pPr>
            <a:endParaRPr lang="en-GB" sz="2400" kern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neric Slides with skills logo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464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65039" y="1700808"/>
            <a:ext cx="8229600" cy="2592288"/>
          </a:xfrm>
        </p:spPr>
        <p:txBody>
          <a:bodyPr/>
          <a:lstStyle/>
          <a:p>
            <a:pPr algn="ctr">
              <a:buNone/>
            </a:pPr>
            <a:r>
              <a:rPr lang="en-GB" sz="4800" b="1" dirty="0" smtClean="0">
                <a:solidFill>
                  <a:schemeClr val="accent2"/>
                </a:solidFill>
              </a:rPr>
              <a:t>Thank you</a:t>
            </a:r>
          </a:p>
          <a:p>
            <a:pPr algn="ctr">
              <a:buNone/>
            </a:pPr>
            <a:endParaRPr lang="en-GB" sz="48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r>
              <a:rPr lang="en-GB" sz="4800" b="1" dirty="0" smtClean="0">
                <a:solidFill>
                  <a:schemeClr val="accent2"/>
                </a:solidFill>
              </a:rPr>
              <a:t>   Any questions?</a:t>
            </a:r>
          </a:p>
          <a:p>
            <a:pPr algn="ctr"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 algn="ctr"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endParaRPr lang="en-GB" sz="2200" dirty="0" smtClean="0">
              <a:solidFill>
                <a:schemeClr val="accent2"/>
              </a:solidFill>
            </a:endParaRPr>
          </a:p>
          <a:p>
            <a:pPr lvl="1"/>
            <a:endParaRPr lang="en-GB" sz="2000" dirty="0" smtClean="0">
              <a:solidFill>
                <a:schemeClr val="accent2"/>
              </a:solidFill>
            </a:endParaRPr>
          </a:p>
          <a:p>
            <a:pPr lvl="1"/>
            <a:endParaRPr lang="en-GB" sz="2000" b="1" dirty="0" smtClean="0">
              <a:solidFill>
                <a:schemeClr val="accent2"/>
              </a:solidFill>
            </a:endParaRPr>
          </a:p>
          <a:p>
            <a:pPr lvl="1"/>
            <a:endParaRPr lang="en-GB" sz="20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24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1800" b="1" dirty="0" smtClean="0">
              <a:solidFill>
                <a:schemeClr val="accent2"/>
              </a:solidFill>
            </a:endParaRPr>
          </a:p>
          <a:p>
            <a:pPr>
              <a:buNone/>
            </a:pPr>
            <a:endParaRPr lang="en-GB" sz="1800" b="1" dirty="0">
              <a:solidFill>
                <a:schemeClr val="accent2"/>
              </a:solidFill>
            </a:endParaRPr>
          </a:p>
        </p:txBody>
      </p:sp>
      <p:pic>
        <p:nvPicPr>
          <p:cNvPr id="6" name="Picture 5" descr="C:\Users\1480858\AppData\Local\Microsoft\Windows\Temporary Internet Files\Content.IE5\VN102PGK\question_mark[1]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496376" y="3284984"/>
            <a:ext cx="2647624" cy="2824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63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DfE powerpoint slides template - reduced file size</Template>
  <TotalTime>1610</TotalTime>
  <Words>275</Words>
  <Application>Microsoft Office PowerPoint</Application>
  <PresentationFormat>On-screen Show (4:3)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Office Theme</vt:lpstr>
      <vt:lpstr>Default Design</vt:lpstr>
      <vt:lpstr>PowerPoint Presentation</vt:lpstr>
      <vt:lpstr>PowerPoint Presentation</vt:lpstr>
      <vt:lpstr>Competitiveness</vt:lpstr>
      <vt:lpstr>Our Economy – Challenges Remain</vt:lpstr>
      <vt:lpstr>PowerPoint Presentation</vt:lpstr>
      <vt:lpstr>Supply gap – NQF Level</vt:lpstr>
      <vt:lpstr>Partnership Approach </vt:lpstr>
      <vt:lpstr>PowerPoint Presentation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Susanne McAllister</dc:creator>
  <cp:lastModifiedBy>Susanne McAllister</cp:lastModifiedBy>
  <cp:revision>67</cp:revision>
  <cp:lastPrinted>2017-11-15T14:24:02Z</cp:lastPrinted>
  <dcterms:created xsi:type="dcterms:W3CDTF">2017-10-04T07:26:50Z</dcterms:created>
  <dcterms:modified xsi:type="dcterms:W3CDTF">2017-11-21T16:11:46Z</dcterms:modified>
</cp:coreProperties>
</file>