
<file path=[Content_Types].xml><?xml version="1.0" encoding="utf-8"?>
<Types xmlns="http://schemas.openxmlformats.org/package/2006/content-types">
  <Default ContentType="image/jpeg" Extension="jpg"/>
  <Default ContentType="image/png" Extension="png"/>
  <Default ContentType="application/vnd.openxmlformats-package.relationships+xml" Extension="rels"/>
  <Default ContentType="application/xml" Extension="xml"/>
  <Default ContentType="image/jpeg" Extension="jpeg"/>
  <Override ContentType="application/vnd.openxmlformats-officedocument.theme+xml" PartName="/ppt/theme/theme2.xml"/>
  <Override ContentType="application/vnd.openxmlformats-officedocument.theme+xml" PartName="/ppt/theme/theme1.xml"/>
  <Override ContentType="application/vnd.openxmlformats-officedocument.presentationml.notesSlide+xml" PartName="/ppt/notesSlides/notesSlide5.xml"/>
  <Override ContentType="application/vnd.openxmlformats-officedocument.presentationml.notesSlide+xml" PartName="/ppt/notesSlides/notesSlide7.xml"/>
  <Override ContentType="application/vnd.openxmlformats-officedocument.presentationml.notesSlide+xml" PartName="/ppt/notesSlides/notesSlide9.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xml"/>
  <Override ContentType="application/vnd.openxmlformats-officedocument.presentationml.notesSlide+xml" PartName="/ppt/notesSlides/notesSlide6.xml"/>
  <Override ContentType="application/vnd.openxmlformats-officedocument.presentationml.slideMaster+xml" PartName="/ppt/slideMasters/slideMaster1.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4.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xml" PartName="/ppt/slides/slide10.xml"/>
  <Override ContentType="application/vnd.openxmlformats-officedocument.presentationml.slide+xml" PartName="/ppt/slides/slide8.xml"/>
  <Override ContentType="application/vnd.openxmlformats-officedocument.presentationml.slide+xml" PartName="/ppt/slides/slide4.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presentation.main+xml" PartName="/ppt/presentation.xml"/>
  <Override ContentType="application/vnd.openxmlformats-officedocument.presentationml.presProps+xml" PartName="/ppt/pres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797675" cy="9926625"/>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5" Type="http://schemas.openxmlformats.org/officeDocument/2006/relationships/slide" Target="slides/slide1.xml"/><Relationship Id="rId12" Type="http://schemas.openxmlformats.org/officeDocument/2006/relationships/slide" Target="slides/slide8.xml"/><Relationship Id="rId11" Type="http://schemas.openxmlformats.org/officeDocument/2006/relationships/slide" Target="slides/slide7.xml"/><Relationship Id="rId14" Type="http://schemas.openxmlformats.org/officeDocument/2006/relationships/slide" Target="slides/slide10.xml"/><Relationship Id="rId7" Type="http://schemas.openxmlformats.org/officeDocument/2006/relationships/slide" Target="slides/slide3.xml"/><Relationship Id="rId2" Type="http://schemas.openxmlformats.org/officeDocument/2006/relationships/presProps" Target="presProps1.xml"/><Relationship Id="rId10" Type="http://schemas.openxmlformats.org/officeDocument/2006/relationships/slide" Target="slides/slide6.xml"/><Relationship Id="rId13" Type="http://schemas.openxmlformats.org/officeDocument/2006/relationships/slide" Target="slides/slide9.xml"/><Relationship Id="rId8" Type="http://schemas.openxmlformats.org/officeDocument/2006/relationships/slide" Target="slides/slide4.xml"/><Relationship Id="rId4" Type="http://schemas.openxmlformats.org/officeDocument/2006/relationships/notesMaster" Target="notesMasters/notesMaster1.xml"/><Relationship Id="rId3" Type="http://schemas.openxmlformats.org/officeDocument/2006/relationships/slideMaster" Target="slideMasters/slideMaster1.xml"/><Relationship Id="rId9" Type="http://schemas.openxmlformats.org/officeDocument/2006/relationships/slide" Target="slides/slide5.xml"/><Relationship Id="rId6" Type="http://schemas.openxmlformats.org/officeDocument/2006/relationships/slide" Target="slides/slide2.xml"/><Relationship Id="rId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FF37ED5-72C5-41E9-BC25-78640A11EFD6}" type="datetimeFigureOut">
              <a:rPr lang="en-GB" smtClean="0"/>
              <a:pPr/>
              <a:t>22/11/2017</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C7A7BB-7C13-4E8F-9956-38C2C21BE87D}" type="slidenum">
              <a:rPr lang="en-GB" smtClean="0"/>
              <a:pPr/>
              <a:t>‹#›</a:t>
            </a:fld>
            <a:endParaRPr lang="en-GB"/>
          </a:p>
        </p:txBody>
      </p:sp>
    </p:spTree>
    <p:extLst>
      <p:ext uri="{BB962C8B-B14F-4D97-AF65-F5344CB8AC3E}">
        <p14:creationId xmlns:p14="http://schemas.microsoft.com/office/powerpoint/2010/main" val="421198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Hi everyone,</a:t>
            </a:r>
            <a:r>
              <a:rPr lang="en-GB" baseline="0" dirty="0" smtClean="0"/>
              <a:t> I am </a:t>
            </a:r>
            <a:r>
              <a:rPr lang="en-GB" baseline="0" dirty="0" smtClean="0"/>
              <a:t>an Economic Development Officer for </a:t>
            </a:r>
            <a:r>
              <a:rPr lang="en-GB" baseline="0" dirty="0" smtClean="0"/>
              <a:t>Belfast City Council’s Economic Development Unit where we </a:t>
            </a:r>
            <a:r>
              <a:rPr lang="en-GB" dirty="0" smtClean="0"/>
              <a:t>aim to inspire innovation and growth across Belfast in order to increase the competitiveness of our city through the people and businesses within it. Today I am going to talk to</a:t>
            </a:r>
            <a:r>
              <a:rPr lang="en-GB" baseline="0" dirty="0" smtClean="0"/>
              <a:t> you about our vision and objectives for the next few years with particular reference to social entrepreneurship and cooperatives.</a:t>
            </a:r>
            <a:endParaRPr lang="en-GB" sz="1200" kern="1200" baseline="0" dirty="0" smtClean="0">
              <a:solidFill>
                <a:schemeClr val="tx1"/>
              </a:solidFill>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Due to Local Government Reform which took effect in April 2015, Council now has enhanced local economic development powers and functions to support new business start-ups and in the growth and development of small to medium sized enterprises (SMEs) in the city. This includes functions and powers which had previously been delivered by Invest Northern Ireland (INI) including; Enterprise Awareness; Start a Business activity; Social Entrepreneurship; Youth Entrepreneurship and Start-Up activity for under-represented groups. This means that Council is responsible for contributing to the economic targets as set out in the Belfast Agenda and Programme for Government in regards to how these functions are achieved.</a:t>
            </a:r>
          </a:p>
          <a:p>
            <a:endParaRPr lang="en-GB" dirty="0"/>
          </a:p>
        </p:txBody>
      </p:sp>
      <p:sp>
        <p:nvSpPr>
          <p:cNvPr id="4" name="Slide Number Placeholder 3"/>
          <p:cNvSpPr>
            <a:spLocks noGrp="1"/>
          </p:cNvSpPr>
          <p:nvPr>
            <p:ph type="sldNum" sz="quarter" idx="10"/>
          </p:nvPr>
        </p:nvSpPr>
        <p:spPr/>
        <p:txBody>
          <a:bodyPr/>
          <a:lstStyle/>
          <a:p>
            <a:fld id="{0BC7A7BB-7C13-4E8F-9956-38C2C21BE87D}" type="slidenum">
              <a:rPr lang="en-GB" smtClean="0"/>
              <a:pPr/>
              <a:t>1</a:t>
            </a:fld>
            <a:endParaRPr lang="en-GB"/>
          </a:p>
        </p:txBody>
      </p:sp>
    </p:spTree>
    <p:extLst>
      <p:ext uri="{BB962C8B-B14F-4D97-AF65-F5344CB8AC3E}">
        <p14:creationId xmlns:p14="http://schemas.microsoft.com/office/powerpoint/2010/main" val="36925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C7A7BB-7C13-4E8F-9956-38C2C21BE87D}" type="slidenum">
              <a:rPr lang="en-GB" smtClean="0"/>
              <a:pPr/>
              <a:t>10</a:t>
            </a:fld>
            <a:endParaRPr lang="en-GB"/>
          </a:p>
        </p:txBody>
      </p:sp>
    </p:spTree>
    <p:extLst>
      <p:ext uri="{BB962C8B-B14F-4D97-AF65-F5344CB8AC3E}">
        <p14:creationId xmlns:p14="http://schemas.microsoft.com/office/powerpoint/2010/main" val="28652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Belfast Agenda 2015-2035</a:t>
            </a:r>
            <a:r>
              <a:rPr lang="en-GB" sz="1200" kern="1200" baseline="0" dirty="0" smtClean="0">
                <a:solidFill>
                  <a:schemeClr val="tx1"/>
                </a:solidFill>
                <a:effectLst/>
                <a:latin typeface="+mn-lt"/>
                <a:ea typeface="+mn-ea"/>
                <a:cs typeface="+mn-cs"/>
              </a:rPr>
              <a:t> is </a:t>
            </a:r>
            <a:r>
              <a:rPr lang="en-GB" sz="1200" kern="1200" dirty="0" smtClean="0">
                <a:solidFill>
                  <a:schemeClr val="tx1"/>
                </a:solidFill>
                <a:effectLst/>
                <a:latin typeface="+mn-lt"/>
                <a:ea typeface="+mn-ea"/>
                <a:cs typeface="+mn-cs"/>
              </a:rPr>
              <a:t>Belfast’s first community plan and has been built by a partnership of organisations</a:t>
            </a:r>
            <a:r>
              <a:rPr lang="en-GB" sz="1200" kern="1200" baseline="0" dirty="0" smtClean="0">
                <a:solidFill>
                  <a:schemeClr val="tx1"/>
                </a:solidFill>
                <a:effectLst/>
                <a:latin typeface="+mn-lt"/>
                <a:ea typeface="+mn-ea"/>
                <a:cs typeface="+mn-cs"/>
              </a:rPr>
              <a:t> across the city. It </a:t>
            </a:r>
            <a:r>
              <a:rPr lang="en-GB" sz="1200" kern="1200" dirty="0" smtClean="0">
                <a:solidFill>
                  <a:schemeClr val="tx1"/>
                </a:solidFill>
                <a:effectLst/>
                <a:latin typeface="+mn-lt"/>
                <a:ea typeface="+mn-ea"/>
                <a:cs typeface="+mn-cs"/>
              </a:rPr>
              <a:t>is led by Council and represents the joint commitment to the city to achieve its long term success. It sets out the key strategic and economic ambitions for the city and Council along with our key strategic partners</a:t>
            </a:r>
            <a:r>
              <a:rPr lang="en-GB" sz="1200" kern="1200" baseline="0" dirty="0" smtClean="0">
                <a:solidFill>
                  <a:schemeClr val="tx1"/>
                </a:solidFill>
                <a:effectLst/>
                <a:latin typeface="+mn-lt"/>
                <a:ea typeface="+mn-ea"/>
                <a:cs typeface="+mn-cs"/>
              </a:rPr>
              <a:t> across the are working to achieve inclusive growth by meeting the aims and objectives within it.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BC7A7BB-7C13-4E8F-9956-38C2C21BE87D}" type="slidenum">
              <a:rPr lang="en-GB" smtClean="0"/>
              <a:pPr/>
              <a:t>2</a:t>
            </a:fld>
            <a:endParaRPr lang="en-GB"/>
          </a:p>
        </p:txBody>
      </p:sp>
    </p:spTree>
    <p:extLst>
      <p:ext uri="{BB962C8B-B14F-4D97-AF65-F5344CB8AC3E}">
        <p14:creationId xmlns:p14="http://schemas.microsoft.com/office/powerpoint/2010/main" val="183037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 as you can see on screen, throughout the lifetime of the agenda we aim to welcome 66,000 new households, create 46,000 new jobs, reduce the life expectancy gap in areas of deprivation by 33% and ensure 100% of young people leaving school have a destination that fulfils their potential by 2035.</a:t>
            </a:r>
            <a:endParaRPr lang="en-GB" dirty="0" smtClean="0"/>
          </a:p>
          <a:p>
            <a:endParaRPr lang="en-GB" dirty="0" smtClean="0"/>
          </a:p>
          <a:p>
            <a:r>
              <a:rPr lang="en-GB" dirty="0" smtClean="0"/>
              <a:t>As this is a 20 year agenda,</a:t>
            </a:r>
            <a:r>
              <a:rPr lang="en-GB" baseline="0" dirty="0" smtClean="0"/>
              <a:t> these targets may look quite ambitious and daunting but as you will see in later slides, in terms of what we achieve year on year we are confident that we will not only achieve the targets set out above but also make a substantial difference to the Belfast economy and the quality of life living in Belfast through our support of local businesses and employability and skills activity.</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BC7A7BB-7C13-4E8F-9956-38C2C21BE87D}" type="slidenum">
              <a:rPr lang="en-GB" smtClean="0"/>
              <a:pPr/>
              <a:t>3</a:t>
            </a:fld>
            <a:endParaRPr lang="en-GB"/>
          </a:p>
        </p:txBody>
      </p:sp>
    </p:spTree>
    <p:extLst>
      <p:ext uri="{BB962C8B-B14F-4D97-AF65-F5344CB8AC3E}">
        <p14:creationId xmlns:p14="http://schemas.microsoft.com/office/powerpoint/2010/main" val="251725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Whilst the Agenda itself</a:t>
            </a:r>
            <a:r>
              <a:rPr lang="en-GB" sz="1200" kern="1200" baseline="0" dirty="0" smtClean="0">
                <a:solidFill>
                  <a:schemeClr val="tx1"/>
                </a:solidFill>
                <a:effectLst/>
                <a:latin typeface="+mn-lt"/>
                <a:ea typeface="+mn-ea"/>
                <a:cs typeface="+mn-cs"/>
              </a:rPr>
              <a:t> sets out the overarching ambitions right up to 2035, we have broken this down into achievable chunks with the first set of priorities set out to be achieved by 2021. These are all encapsulated under four key priority areas:</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Growing the Economy</a:t>
            </a:r>
          </a:p>
          <a:p>
            <a:pPr lvl="0"/>
            <a:r>
              <a:rPr lang="en-GB" sz="1200" kern="1200" dirty="0" smtClean="0">
                <a:solidFill>
                  <a:schemeClr val="tx1"/>
                </a:solidFill>
                <a:effectLst/>
                <a:latin typeface="+mn-lt"/>
                <a:ea typeface="+mn-ea"/>
                <a:cs typeface="+mn-cs"/>
              </a:rPr>
              <a:t>Living Here</a:t>
            </a:r>
          </a:p>
          <a:p>
            <a:pPr lvl="0"/>
            <a:r>
              <a:rPr lang="en-GB" sz="1200" kern="1200" dirty="0" smtClean="0">
                <a:solidFill>
                  <a:schemeClr val="tx1"/>
                </a:solidFill>
                <a:effectLst/>
                <a:latin typeface="+mn-lt"/>
                <a:ea typeface="+mn-ea"/>
                <a:cs typeface="+mn-cs"/>
              </a:rPr>
              <a:t>City Development</a:t>
            </a:r>
          </a:p>
          <a:p>
            <a:pPr lvl="0"/>
            <a:r>
              <a:rPr lang="en-GB" sz="1200" kern="1200" dirty="0" smtClean="0">
                <a:solidFill>
                  <a:schemeClr val="tx1"/>
                </a:solidFill>
                <a:effectLst/>
                <a:latin typeface="+mn-lt"/>
                <a:ea typeface="+mn-ea"/>
                <a:cs typeface="+mn-cs"/>
              </a:rPr>
              <a:t>Working and Learning</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Within</a:t>
            </a:r>
            <a:r>
              <a:rPr lang="en-GB" sz="1200" kern="1200" baseline="0" dirty="0" smtClean="0">
                <a:solidFill>
                  <a:schemeClr val="tx1"/>
                </a:solidFill>
                <a:effectLst/>
                <a:latin typeface="+mn-lt"/>
                <a:ea typeface="+mn-ea"/>
                <a:cs typeface="+mn-cs"/>
              </a:rPr>
              <a:t> our local economic development work and in line with our support for the cooperative sector we mainly work towards achieving the goals set out in 3 of these priorities: Growing the Economy, Living Here and Working and Learning.</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Growing the Economy priority acknowledges that a thriving and prosperous economy is the engine of change for our city and a critical contributor to other priorities that we wish to achieve. Growing a diverse and inclusive economy and creating more and better jobs has consistently been the main priority raised by residents and stakeholders within the city.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Living Here priority highlights that whilst the city has a substantial and vibrant third sector infrastructure, working to safeguard and support the interests of children and young people it still stands to mention that seven of the ten most deprived wards in Northern Ireland are in Belfast. </a:t>
            </a:r>
          </a:p>
          <a:p>
            <a:endParaRPr lang="en-GB" sz="1200" kern="1200" dirty="0" smtClean="0">
              <a:solidFill>
                <a:schemeClr val="tx1"/>
              </a:solidFill>
              <a:effectLst/>
              <a:latin typeface="+mn-lt"/>
              <a:ea typeface="+mn-ea"/>
              <a:cs typeface="+mn-cs"/>
            </a:endParaRPr>
          </a:p>
          <a:p>
            <a:r>
              <a:rPr lang="en-GB" dirty="0" smtClean="0"/>
              <a:t>The Working and Learning priority</a:t>
            </a:r>
            <a:r>
              <a:rPr lang="en-GB" baseline="0" dirty="0" smtClean="0"/>
              <a:t> is all about creating higher levels of business growth, employment and income for our communities and recognising the potential of the people of Belfast and removing barriers to employment. </a:t>
            </a:r>
            <a:endParaRPr lang="en-GB" dirty="0"/>
          </a:p>
        </p:txBody>
      </p:sp>
      <p:sp>
        <p:nvSpPr>
          <p:cNvPr id="4" name="Slide Number Placeholder 3"/>
          <p:cNvSpPr>
            <a:spLocks noGrp="1"/>
          </p:cNvSpPr>
          <p:nvPr>
            <p:ph type="sldNum" sz="quarter" idx="10"/>
          </p:nvPr>
        </p:nvSpPr>
        <p:spPr/>
        <p:txBody>
          <a:bodyPr/>
          <a:lstStyle/>
          <a:p>
            <a:fld id="{0BC7A7BB-7C13-4E8F-9956-38C2C21BE87D}" type="slidenum">
              <a:rPr lang="en-GB" smtClean="0"/>
              <a:pPr/>
              <a:t>4</a:t>
            </a:fld>
            <a:endParaRPr lang="en-GB"/>
          </a:p>
        </p:txBody>
      </p:sp>
    </p:spTree>
    <p:extLst>
      <p:ext uri="{BB962C8B-B14F-4D97-AF65-F5344CB8AC3E}">
        <p14:creationId xmlns:p14="http://schemas.microsoft.com/office/powerpoint/2010/main" val="341830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In order to achieve the long term</a:t>
            </a:r>
            <a:r>
              <a:rPr lang="en-GB" baseline="0" dirty="0" smtClean="0"/>
              <a:t> ambitions, a number of stretch goals have been identified to take us up until 2021. You can see the most applicable ones to our line of work on the screen now. As you can see, inclusive growth across the city is a major factor in the vision for the city and we want to ensure that everybody has the same opportunities to fulfil their potential and improve their quality of life. We will do this by creating more jobs within the city, bridging the skills gaps, ensuring that people have access to the opportunities that arise which will hopefully lead to local people fulfilling their potential, gaining employment, building their confidence and increasing the quality of life across the city. </a:t>
            </a:r>
          </a:p>
          <a:p>
            <a:pPr lvl="0"/>
            <a:endParaRPr lang="en-GB" dirty="0"/>
          </a:p>
        </p:txBody>
      </p:sp>
      <p:sp>
        <p:nvSpPr>
          <p:cNvPr id="4" name="Slide Number Placeholder 3"/>
          <p:cNvSpPr>
            <a:spLocks noGrp="1"/>
          </p:cNvSpPr>
          <p:nvPr>
            <p:ph type="sldNum" sz="quarter" idx="10"/>
          </p:nvPr>
        </p:nvSpPr>
        <p:spPr/>
        <p:txBody>
          <a:bodyPr/>
          <a:lstStyle/>
          <a:p>
            <a:fld id="{0BC7A7BB-7C13-4E8F-9956-38C2C21BE87D}" type="slidenum">
              <a:rPr lang="en-GB" smtClean="0"/>
              <a:pPr/>
              <a:t>5</a:t>
            </a:fld>
            <a:endParaRPr lang="en-GB"/>
          </a:p>
        </p:txBody>
      </p:sp>
    </p:spTree>
    <p:extLst>
      <p:ext uri="{BB962C8B-B14F-4D97-AF65-F5344CB8AC3E}">
        <p14:creationId xmlns:p14="http://schemas.microsoft.com/office/powerpoint/2010/main" val="153714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 where</a:t>
            </a:r>
            <a:r>
              <a:rPr lang="en-GB" sz="1200" kern="1200" baseline="0" dirty="0" smtClean="0">
                <a:solidFill>
                  <a:schemeClr val="tx1"/>
                </a:solidFill>
                <a:effectLst/>
                <a:latin typeface="+mn-lt"/>
                <a:ea typeface="+mn-ea"/>
                <a:cs typeface="+mn-cs"/>
              </a:rPr>
              <a:t> do cooperatives come into our plans? Well, we view the cooperative sector as being a vehicle that could be used to address some of these priorities and achieve the targets as set out in the Agenda. </a:t>
            </a:r>
            <a:r>
              <a:rPr lang="en-GB" sz="1200" kern="1200" dirty="0" smtClean="0">
                <a:solidFill>
                  <a:schemeClr val="tx1"/>
                </a:solidFill>
                <a:effectLst/>
                <a:latin typeface="+mn-lt"/>
                <a:ea typeface="+mn-ea"/>
                <a:cs typeface="+mn-cs"/>
              </a:rPr>
              <a:t>Cooperatives in Belfast</a:t>
            </a:r>
            <a:r>
              <a:rPr lang="en-GB" sz="1200" kern="1200" baseline="0" dirty="0" smtClean="0">
                <a:solidFill>
                  <a:schemeClr val="tx1"/>
                </a:solidFill>
                <a:effectLst/>
                <a:latin typeface="+mn-lt"/>
                <a:ea typeface="+mn-ea"/>
                <a:cs typeface="+mn-cs"/>
              </a:rPr>
              <a:t> not only have an impact on the economic performance of the city as they are technically a business and offer employment but they also have a significant impact on the community as often the activities </a:t>
            </a:r>
            <a:r>
              <a:rPr lang="en-GB" dirty="0" smtClean="0">
                <a:effectLst/>
              </a:rPr>
              <a:t>that are undertaken through the</a:t>
            </a:r>
            <a:r>
              <a:rPr lang="en-GB" baseline="0" dirty="0" smtClean="0">
                <a:effectLst/>
              </a:rPr>
              <a:t> cooperative are </a:t>
            </a:r>
            <a:r>
              <a:rPr lang="en-GB" dirty="0" smtClean="0">
                <a:effectLst/>
              </a:rPr>
              <a:t>of benefit to a defined community. The</a:t>
            </a:r>
            <a:r>
              <a:rPr lang="en-GB" baseline="0" dirty="0" smtClean="0">
                <a:effectLst/>
              </a:rPr>
              <a:t> main objectives of the cooperative sector are aligned to the challenges facing the city including supporting people to develop skills, gain employment, enhancing communities and often improving the environment. By overcoming these issues through models such as cooperatives we can not only address social issues and improve communities but also increase the quality of life of residents here by creating small enterprises which boost the economy and creates sustainable and meaningful employment for local people.</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Therefore we are committed to supporting the sector through our programmes and initiatives.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C7A7BB-7C13-4E8F-9956-38C2C21BE87D}" type="slidenum">
              <a:rPr lang="en-GB" smtClean="0"/>
              <a:pPr/>
              <a:t>6</a:t>
            </a:fld>
            <a:endParaRPr lang="en-GB"/>
          </a:p>
        </p:txBody>
      </p:sp>
    </p:spTree>
    <p:extLst>
      <p:ext uri="{BB962C8B-B14F-4D97-AF65-F5344CB8AC3E}">
        <p14:creationId xmlns:p14="http://schemas.microsoft.com/office/powerpoint/2010/main" val="217385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Wealth of support through from</a:t>
            </a:r>
            <a:r>
              <a:rPr lang="en-GB" sz="1200" kern="1200" baseline="0" dirty="0" smtClean="0">
                <a:solidFill>
                  <a:schemeClr val="tx1"/>
                </a:solidFill>
                <a:effectLst/>
                <a:latin typeface="+mn-lt"/>
                <a:ea typeface="+mn-ea"/>
                <a:cs typeface="+mn-cs"/>
              </a:rPr>
              <a:t> enterprise awareness and idea generation through to business growth and export.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All of the support on the screen is open to the cooperative sector and we are extremely committed to working with the sector to provide the right support to not just encourage the development of new cooperatives but also help support the existing sector</a:t>
            </a:r>
            <a:r>
              <a:rPr lang="en-GB" sz="1200" kern="1200" baseline="0" dirty="0" smtClean="0">
                <a:solidFill>
                  <a:schemeClr val="tx1"/>
                </a:solidFill>
                <a:effectLst/>
                <a:latin typeface="+mn-lt"/>
                <a:ea typeface="+mn-ea"/>
                <a:cs typeface="+mn-cs"/>
              </a:rPr>
              <a:t>. However we recognised that the cooperative sector has some different requirements in terms of how they operate especially in the start up stages in terms of governance structure so we developed a programme specific for cooperatives and </a:t>
            </a:r>
            <a:r>
              <a:rPr lang="en-GB" sz="1200" kern="1200" baseline="0" smtClean="0">
                <a:solidFill>
                  <a:schemeClr val="tx1"/>
                </a:solidFill>
                <a:effectLst/>
                <a:latin typeface="+mn-lt"/>
                <a:ea typeface="+mn-ea"/>
                <a:cs typeface="+mn-cs"/>
              </a:rPr>
              <a:t>social enterprises.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C7A7BB-7C13-4E8F-9956-38C2C21BE87D}" type="slidenum">
              <a:rPr lang="en-GB" smtClean="0"/>
              <a:pPr/>
              <a:t>7</a:t>
            </a:fld>
            <a:endParaRPr lang="en-GB"/>
          </a:p>
        </p:txBody>
      </p:sp>
    </p:spTree>
    <p:extLst>
      <p:ext uri="{BB962C8B-B14F-4D97-AF65-F5344CB8AC3E}">
        <p14:creationId xmlns:p14="http://schemas.microsoft.com/office/powerpoint/2010/main" val="1282606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Go Social programme</a:t>
            </a:r>
            <a:r>
              <a:rPr lang="en-GB" sz="1200" kern="1200" baseline="0" dirty="0" smtClean="0">
                <a:solidFill>
                  <a:schemeClr val="tx1"/>
                </a:solidFill>
                <a:latin typeface="+mn-lt"/>
                <a:ea typeface="+mn-ea"/>
                <a:cs typeface="+mn-cs"/>
              </a:rPr>
              <a:t> aims </a:t>
            </a:r>
            <a:r>
              <a:rPr lang="en-GB" sz="1200" kern="1200" dirty="0" smtClean="0">
                <a:solidFill>
                  <a:schemeClr val="tx1"/>
                </a:solidFill>
                <a:latin typeface="+mn-lt"/>
                <a:ea typeface="+mn-ea"/>
                <a:cs typeface="+mn-cs"/>
              </a:rPr>
              <a:t>to increase the number of social enterprises and cooperatives across the city of Belfast, by stimulating early stage social enterprise activity and supporting the creation of new social enterprises/cooperatives. It involves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three waves of delivery from June 2016 – August 2019.  Each wave of the programme aims to engage a minimum of 50 new and emerging social enterprises or cooperatives and provide a minimum of 30 with additional support through workshops and mentoring. Through</a:t>
            </a:r>
            <a:r>
              <a:rPr lang="en-GB" sz="1200" kern="1200" baseline="0" dirty="0" smtClean="0">
                <a:solidFill>
                  <a:schemeClr val="tx1"/>
                </a:solidFill>
                <a:latin typeface="+mn-lt"/>
                <a:ea typeface="+mn-ea"/>
                <a:cs typeface="+mn-cs"/>
              </a:rPr>
              <a:t> the programme you can access:</a:t>
            </a:r>
          </a:p>
          <a:p>
            <a:endParaRPr lang="en-GB" sz="1200" kern="1200" baseline="0" dirty="0" smtClean="0">
              <a:solidFill>
                <a:schemeClr val="tx1"/>
              </a:solidFill>
              <a:latin typeface="+mn-lt"/>
              <a:ea typeface="+mn-ea"/>
              <a:cs typeface="+mn-cs"/>
            </a:endParaRPr>
          </a:p>
          <a:p>
            <a:pPr>
              <a:buFont typeface="Arial" pitchFamily="34" charset="0"/>
              <a:buChar char="•"/>
            </a:pPr>
            <a:r>
              <a:rPr lang="en-GB" sz="1200" kern="1200" baseline="0" dirty="0" smtClean="0">
                <a:solidFill>
                  <a:schemeClr val="tx1"/>
                </a:solidFill>
                <a:latin typeface="+mn-lt"/>
                <a:ea typeface="+mn-ea"/>
                <a:cs typeface="+mn-cs"/>
              </a:rPr>
              <a:t>Social spark events where you can hear more about starting a social enterprise or cooperative and what it entails before applying for the programme</a:t>
            </a:r>
          </a:p>
          <a:p>
            <a:pPr lvl="0">
              <a:buFont typeface="Arial" pitchFamily="34" charset="0"/>
              <a:buChar char="•"/>
            </a:pPr>
            <a:r>
              <a:rPr lang="en-GB" sz="1200" kern="1200" baseline="0" dirty="0" smtClean="0">
                <a:solidFill>
                  <a:schemeClr val="tx1"/>
                </a:solidFill>
                <a:latin typeface="+mn-lt"/>
                <a:ea typeface="+mn-ea"/>
                <a:cs typeface="+mn-cs"/>
              </a:rPr>
              <a:t>Tailored workshops to help </a:t>
            </a:r>
            <a:r>
              <a:rPr lang="en-GB" sz="1200" kern="1200" dirty="0" smtClean="0">
                <a:solidFill>
                  <a:schemeClr val="tx1"/>
                </a:solidFill>
                <a:latin typeface="+mn-lt"/>
                <a:ea typeface="+mn-ea"/>
                <a:cs typeface="+mn-cs"/>
              </a:rPr>
              <a:t>educate</a:t>
            </a:r>
            <a:r>
              <a:rPr lang="en-GB" sz="1200" kern="1200" baseline="0" dirty="0" smtClean="0">
                <a:solidFill>
                  <a:schemeClr val="tx1"/>
                </a:solidFill>
                <a:latin typeface="+mn-lt"/>
                <a:ea typeface="+mn-ea"/>
                <a:cs typeface="+mn-cs"/>
              </a:rPr>
              <a:t> you </a:t>
            </a:r>
            <a:r>
              <a:rPr lang="en-GB" sz="1200" kern="1200" dirty="0" smtClean="0">
                <a:solidFill>
                  <a:schemeClr val="tx1"/>
                </a:solidFill>
                <a:latin typeface="+mn-lt"/>
                <a:ea typeface="+mn-ea"/>
                <a:cs typeface="+mn-cs"/>
              </a:rPr>
              <a:t>on the steps involved in setting up a social enterprise or cooperative and equipping you with the skills to do so.  </a:t>
            </a:r>
          </a:p>
          <a:p>
            <a:pPr lvl="0">
              <a:buFont typeface="Arial" pitchFamily="34" charset="0"/>
              <a:buChar char="•"/>
            </a:pPr>
            <a:r>
              <a:rPr lang="en-GB" sz="1200" kern="1200" dirty="0" smtClean="0">
                <a:solidFill>
                  <a:schemeClr val="tx1"/>
                </a:solidFill>
                <a:latin typeface="+mn-lt"/>
                <a:ea typeface="+mn-ea"/>
                <a:cs typeface="+mn-cs"/>
              </a:rPr>
              <a:t>Delivery of specialist one to one mentoring support for thirty participants focussing on supporting individuals to form a social enterprise/cooperative. </a:t>
            </a:r>
          </a:p>
          <a:p>
            <a:pPr lvl="0">
              <a:buFont typeface="Arial" pitchFamily="34" charset="0"/>
              <a:buChar char="•"/>
            </a:pPr>
            <a:r>
              <a:rPr lang="en-GB" sz="1200" kern="1200" dirty="0" smtClean="0">
                <a:solidFill>
                  <a:schemeClr val="tx1"/>
                </a:solidFill>
                <a:latin typeface="+mn-lt"/>
                <a:ea typeface="+mn-ea"/>
                <a:cs typeface="+mn-cs"/>
              </a:rPr>
              <a:t> Showcasing</a:t>
            </a:r>
            <a:r>
              <a:rPr lang="en-GB" sz="1200" kern="1200" baseline="0" dirty="0" smtClean="0">
                <a:solidFill>
                  <a:schemeClr val="tx1"/>
                </a:solidFill>
                <a:latin typeface="+mn-lt"/>
                <a:ea typeface="+mn-ea"/>
                <a:cs typeface="+mn-cs"/>
              </a:rPr>
              <a:t> and networking opportunities for participants throughout the duration of the programme.</a:t>
            </a:r>
          </a:p>
          <a:p>
            <a:pPr lvl="0">
              <a:buFont typeface="Arial" pitchFamily="34" charset="0"/>
              <a:buChar char="•"/>
            </a:pPr>
            <a:endParaRPr lang="en-GB" sz="1200" kern="1200" baseline="0" dirty="0" smtClean="0">
              <a:solidFill>
                <a:schemeClr val="tx1"/>
              </a:solidFill>
              <a:latin typeface="+mn-lt"/>
              <a:ea typeface="+mn-ea"/>
              <a:cs typeface="+mn-cs"/>
            </a:endParaRPr>
          </a:p>
          <a:p>
            <a:pPr lvl="0">
              <a:buFont typeface="Arial" pitchFamily="34" charset="0"/>
              <a:buChar char="•"/>
            </a:pPr>
            <a:r>
              <a:rPr lang="en-GB" sz="1200" kern="1200" baseline="0" dirty="0" smtClean="0">
                <a:solidFill>
                  <a:schemeClr val="tx1"/>
                </a:solidFill>
                <a:latin typeface="+mn-lt"/>
                <a:ea typeface="+mn-ea"/>
                <a:cs typeface="+mn-cs"/>
              </a:rPr>
              <a:t>30 individuals/groups including 4 cooperatives have completed the first year of the programme which led to the creation of 32 jobs for local people as 9 have already started trading. We currently have 15 individuals on the second year of the programme including 2 cooperatives.</a:t>
            </a:r>
          </a:p>
          <a:p>
            <a:pPr lvl="0">
              <a:buFont typeface="Arial" pitchFamily="34" charset="0"/>
              <a:buChar char="•"/>
            </a:pPr>
            <a:endParaRPr lang="en-GB" sz="1200" kern="1200" baseline="0" dirty="0" smtClean="0">
              <a:solidFill>
                <a:schemeClr val="tx1"/>
              </a:solidFill>
              <a:latin typeface="+mn-lt"/>
              <a:ea typeface="+mn-ea"/>
              <a:cs typeface="+mn-cs"/>
            </a:endParaRPr>
          </a:p>
          <a:p>
            <a:pPr lvl="0">
              <a:buFont typeface="Arial" pitchFamily="34" charset="0"/>
              <a:buChar char="•"/>
            </a:pPr>
            <a:r>
              <a:rPr lang="en-GB" sz="1200" kern="1200" baseline="0" dirty="0" smtClean="0">
                <a:solidFill>
                  <a:schemeClr val="tx1"/>
                </a:solidFill>
                <a:latin typeface="+mn-lt"/>
                <a:ea typeface="+mn-ea"/>
                <a:cs typeface="+mn-cs"/>
              </a:rPr>
              <a:t>This is the main programme of support tailored to the needs of new social enterprises and cooperatives. However cooperatives are also applicable for all of our support available through Council</a:t>
            </a:r>
            <a:endParaRPr lang="en-GB" sz="1200" kern="1200" dirty="0" smtClean="0">
              <a:solidFill>
                <a:schemeClr val="tx1"/>
              </a:solidFill>
              <a:latin typeface="+mn-lt"/>
              <a:ea typeface="+mn-ea"/>
              <a:cs typeface="+mn-cs"/>
            </a:endParaRPr>
          </a:p>
          <a:p>
            <a:pPr marL="171450"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fld id="{0BC7A7BB-7C13-4E8F-9956-38C2C21BE87D}" type="slidenum">
              <a:rPr lang="en-GB" smtClean="0"/>
              <a:pPr/>
              <a:t>8</a:t>
            </a:fld>
            <a:endParaRPr lang="en-GB"/>
          </a:p>
        </p:txBody>
      </p:sp>
    </p:spTree>
    <p:extLst>
      <p:ext uri="{BB962C8B-B14F-4D97-AF65-F5344CB8AC3E}">
        <p14:creationId xmlns:p14="http://schemas.microsoft.com/office/powerpoint/2010/main" val="3006404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on the screen we</a:t>
            </a:r>
            <a:r>
              <a:rPr lang="en-GB" baseline="0" dirty="0" smtClean="0"/>
              <a:t> have a lot coming up for the whole business sector in the next few months of which cooperatives will play a key role. </a:t>
            </a:r>
            <a:r>
              <a:rPr lang="en-GB" baseline="0" dirty="0" smtClean="0"/>
              <a:t>Therefore we are committed to continuing to work with the sector in delivering all of the above activity to ensure the sector is not just included in our support but also plays a key role.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BC7A7BB-7C13-4E8F-9956-38C2C21BE87D}" type="slidenum">
              <a:rPr lang="en-GB" smtClean="0"/>
              <a:pPr/>
              <a:t>9</a:t>
            </a:fld>
            <a:endParaRPr lang="en-GB"/>
          </a:p>
        </p:txBody>
      </p:sp>
    </p:spTree>
    <p:extLst>
      <p:ext uri="{BB962C8B-B14F-4D97-AF65-F5344CB8AC3E}">
        <p14:creationId xmlns:p14="http://schemas.microsoft.com/office/powerpoint/2010/main" val="87493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F55C62-392D-4E2B-B1E5-4F63040ED5F9}" type="datetimeFigureOut">
              <a:rPr lang="en-GB" smtClean="0"/>
              <a:pPr/>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F78B55-28BA-4E2E-B141-DBB3B1BEA625}" type="slidenum">
              <a:rPr lang="en-GB" smtClean="0"/>
              <a:pPr/>
              <a:t>‹#›</a:t>
            </a:fld>
            <a:endParaRPr lang="en-GB"/>
          </a:p>
        </p:txBody>
      </p:sp>
    </p:spTree>
    <p:extLst>
      <p:ext uri="{BB962C8B-B14F-4D97-AF65-F5344CB8AC3E}">
        <p14:creationId xmlns:p14="http://schemas.microsoft.com/office/powerpoint/2010/main" val="314477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55C62-392D-4E2B-B1E5-4F63040ED5F9}" type="datetimeFigureOut">
              <a:rPr lang="en-GB" smtClean="0"/>
              <a:pPr/>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F78B55-28BA-4E2E-B141-DBB3B1BEA625}" type="slidenum">
              <a:rPr lang="en-GB" smtClean="0"/>
              <a:pPr/>
              <a:t>‹#›</a:t>
            </a:fld>
            <a:endParaRPr lang="en-GB"/>
          </a:p>
        </p:txBody>
      </p:sp>
    </p:spTree>
    <p:extLst>
      <p:ext uri="{BB962C8B-B14F-4D97-AF65-F5344CB8AC3E}">
        <p14:creationId xmlns:p14="http://schemas.microsoft.com/office/powerpoint/2010/main" val="10872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55C62-392D-4E2B-B1E5-4F63040ED5F9}" type="datetimeFigureOut">
              <a:rPr lang="en-GB" smtClean="0"/>
              <a:pPr/>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F78B55-28BA-4E2E-B141-DBB3B1BEA625}" type="slidenum">
              <a:rPr lang="en-GB" smtClean="0"/>
              <a:pPr/>
              <a:t>‹#›</a:t>
            </a:fld>
            <a:endParaRPr lang="en-GB"/>
          </a:p>
        </p:txBody>
      </p:sp>
    </p:spTree>
    <p:extLst>
      <p:ext uri="{BB962C8B-B14F-4D97-AF65-F5344CB8AC3E}">
        <p14:creationId xmlns:p14="http://schemas.microsoft.com/office/powerpoint/2010/main" val="303301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55C62-392D-4E2B-B1E5-4F63040ED5F9}" type="datetimeFigureOut">
              <a:rPr lang="en-GB" smtClean="0"/>
              <a:pPr/>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F78B55-28BA-4E2E-B141-DBB3B1BEA625}" type="slidenum">
              <a:rPr lang="en-GB" smtClean="0"/>
              <a:pPr/>
              <a:t>‹#›</a:t>
            </a:fld>
            <a:endParaRPr lang="en-GB"/>
          </a:p>
        </p:txBody>
      </p:sp>
    </p:spTree>
    <p:extLst>
      <p:ext uri="{BB962C8B-B14F-4D97-AF65-F5344CB8AC3E}">
        <p14:creationId xmlns:p14="http://schemas.microsoft.com/office/powerpoint/2010/main" val="173907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F55C62-392D-4E2B-B1E5-4F63040ED5F9}" type="datetimeFigureOut">
              <a:rPr lang="en-GB" smtClean="0"/>
              <a:pPr/>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F78B55-28BA-4E2E-B141-DBB3B1BEA625}" type="slidenum">
              <a:rPr lang="en-GB" smtClean="0"/>
              <a:pPr/>
              <a:t>‹#›</a:t>
            </a:fld>
            <a:endParaRPr lang="en-GB"/>
          </a:p>
        </p:txBody>
      </p:sp>
    </p:spTree>
    <p:extLst>
      <p:ext uri="{BB962C8B-B14F-4D97-AF65-F5344CB8AC3E}">
        <p14:creationId xmlns:p14="http://schemas.microsoft.com/office/powerpoint/2010/main" val="103625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F55C62-392D-4E2B-B1E5-4F63040ED5F9}" type="datetimeFigureOut">
              <a:rPr lang="en-GB" smtClean="0"/>
              <a:pPr/>
              <a:t>22/11/2017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F78B55-28BA-4E2E-B141-DBB3B1BEA625}" type="slidenum">
              <a:rPr lang="en-GB" smtClean="0"/>
              <a:pPr/>
              <a:t>‹#›</a:t>
            </a:fld>
            <a:endParaRPr lang="en-GB"/>
          </a:p>
        </p:txBody>
      </p:sp>
    </p:spTree>
    <p:extLst>
      <p:ext uri="{BB962C8B-B14F-4D97-AF65-F5344CB8AC3E}">
        <p14:creationId xmlns:p14="http://schemas.microsoft.com/office/powerpoint/2010/main" val="27287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F55C62-392D-4E2B-B1E5-4F63040ED5F9}" type="datetimeFigureOut">
              <a:rPr lang="en-GB" smtClean="0"/>
              <a:pPr/>
              <a:t>22/11/2017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F78B55-28BA-4E2E-B141-DBB3B1BEA625}" type="slidenum">
              <a:rPr lang="en-GB" smtClean="0"/>
              <a:pPr/>
              <a:t>‹#›</a:t>
            </a:fld>
            <a:endParaRPr lang="en-GB"/>
          </a:p>
        </p:txBody>
      </p:sp>
    </p:spTree>
    <p:extLst>
      <p:ext uri="{BB962C8B-B14F-4D97-AF65-F5344CB8AC3E}">
        <p14:creationId xmlns:p14="http://schemas.microsoft.com/office/powerpoint/2010/main" val="296674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F55C62-392D-4E2B-B1E5-4F63040ED5F9}" type="datetimeFigureOut">
              <a:rPr lang="en-GB" smtClean="0"/>
              <a:pPr/>
              <a:t>22/11/2017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F78B55-28BA-4E2E-B141-DBB3B1BEA625}" type="slidenum">
              <a:rPr lang="en-GB" smtClean="0"/>
              <a:pPr/>
              <a:t>‹#›</a:t>
            </a:fld>
            <a:endParaRPr lang="en-GB"/>
          </a:p>
        </p:txBody>
      </p:sp>
    </p:spTree>
    <p:extLst>
      <p:ext uri="{BB962C8B-B14F-4D97-AF65-F5344CB8AC3E}">
        <p14:creationId xmlns:p14="http://schemas.microsoft.com/office/powerpoint/2010/main" val="116332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55C62-392D-4E2B-B1E5-4F63040ED5F9}" type="datetimeFigureOut">
              <a:rPr lang="en-GB" smtClean="0"/>
              <a:pPr/>
              <a:t>22/11/2017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F78B55-28BA-4E2E-B141-DBB3B1BEA625}" type="slidenum">
              <a:rPr lang="en-GB" smtClean="0"/>
              <a:pPr/>
              <a:t>‹#›</a:t>
            </a:fld>
            <a:endParaRPr lang="en-GB"/>
          </a:p>
        </p:txBody>
      </p:sp>
    </p:spTree>
    <p:extLst>
      <p:ext uri="{BB962C8B-B14F-4D97-AF65-F5344CB8AC3E}">
        <p14:creationId xmlns:p14="http://schemas.microsoft.com/office/powerpoint/2010/main" val="132157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F55C62-392D-4E2B-B1E5-4F63040ED5F9}" type="datetimeFigureOut">
              <a:rPr lang="en-GB" smtClean="0"/>
              <a:pPr/>
              <a:t>22/11/2017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F78B55-28BA-4E2E-B141-DBB3B1BEA625}" type="slidenum">
              <a:rPr lang="en-GB" smtClean="0"/>
              <a:pPr/>
              <a:t>‹#›</a:t>
            </a:fld>
            <a:endParaRPr lang="en-GB"/>
          </a:p>
        </p:txBody>
      </p:sp>
    </p:spTree>
    <p:extLst>
      <p:ext uri="{BB962C8B-B14F-4D97-AF65-F5344CB8AC3E}">
        <p14:creationId xmlns:p14="http://schemas.microsoft.com/office/powerpoint/2010/main" val="133783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F55C62-392D-4E2B-B1E5-4F63040ED5F9}" type="datetimeFigureOut">
              <a:rPr lang="en-GB" smtClean="0"/>
              <a:pPr/>
              <a:t>22/11/2017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F78B55-28BA-4E2E-B141-DBB3B1BEA625}" type="slidenum">
              <a:rPr lang="en-GB" smtClean="0"/>
              <a:pPr/>
              <a:t>‹#›</a:t>
            </a:fld>
            <a:endParaRPr lang="en-GB"/>
          </a:p>
        </p:txBody>
      </p:sp>
    </p:spTree>
    <p:extLst>
      <p:ext uri="{BB962C8B-B14F-4D97-AF65-F5344CB8AC3E}">
        <p14:creationId xmlns:p14="http://schemas.microsoft.com/office/powerpoint/2010/main" val="2141890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55C62-392D-4E2B-B1E5-4F63040ED5F9}" type="datetimeFigureOut">
              <a:rPr lang="en-GB" smtClean="0"/>
              <a:pPr/>
              <a:t>22/11/2017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78B55-28BA-4E2E-B141-DBB3B1BEA625}" type="slidenum">
              <a:rPr lang="en-GB" smtClean="0"/>
              <a:pPr/>
              <a:t>‹#›</a:t>
            </a:fld>
            <a:endParaRPr lang="en-GB"/>
          </a:p>
        </p:txBody>
      </p:sp>
    </p:spTree>
    <p:extLst>
      <p:ext uri="{BB962C8B-B14F-4D97-AF65-F5344CB8AC3E}">
        <p14:creationId xmlns:p14="http://schemas.microsoft.com/office/powerpoint/2010/main" val="1089234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facebook.com/belfastbusinessinfo" TargetMode="External"/><Relationship Id="rId5" Type="http://schemas.openxmlformats.org/officeDocument/2006/relationships/hyperlink" Target="http://www.belfastcity.gov.uk/businessinfo" TargetMode="External"/><Relationship Id="rId4" Type="http://schemas.openxmlformats.org/officeDocument/2006/relationships/hyperlink" Target="mailto:economicdevelopment@belfastcity.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belfastcity.gov.uk/gosoci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elfast_IntroPic.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149771" y="115614"/>
            <a:ext cx="8377283" cy="1449066"/>
          </a:xfrm>
        </p:spPr>
        <p:txBody>
          <a:bodyPr>
            <a:noAutofit/>
          </a:bodyPr>
          <a:lstStyle/>
          <a:p>
            <a:endParaRPr lang="en-GB" sz="4800" dirty="0">
              <a:solidFill>
                <a:schemeClr val="bg1"/>
              </a:solidFill>
            </a:endParaRPr>
          </a:p>
        </p:txBody>
      </p:sp>
    </p:spTree>
    <p:extLst>
      <p:ext uri="{BB962C8B-B14F-4D97-AF65-F5344CB8AC3E}">
        <p14:creationId xmlns:p14="http://schemas.microsoft.com/office/powerpoint/2010/main" val="2082261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1D2763"/>
              </a:gs>
              <a:gs pos="100000">
                <a:srgbClr val="CC006A"/>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6" name="Picture 5" descr="Belfast_logo.png"/>
          <p:cNvPicPr>
            <a:picLocks noChangeAspect="1"/>
          </p:cNvPicPr>
          <p:nvPr/>
        </p:nvPicPr>
        <p:blipFill>
          <a:blip r:embed="rId3" cstate="print"/>
          <a:stretch>
            <a:fillRect/>
          </a:stretch>
        </p:blipFill>
        <p:spPr>
          <a:xfrm>
            <a:off x="7177851" y="700616"/>
            <a:ext cx="1280350" cy="329233"/>
          </a:xfrm>
          <a:prstGeom prst="rect">
            <a:avLst/>
          </a:prstGeom>
        </p:spPr>
      </p:pic>
      <p:sp>
        <p:nvSpPr>
          <p:cNvPr id="7" name="TextBox 6"/>
          <p:cNvSpPr txBox="1"/>
          <p:nvPr/>
        </p:nvSpPr>
        <p:spPr>
          <a:xfrm>
            <a:off x="837259" y="475851"/>
            <a:ext cx="5503334" cy="553998"/>
          </a:xfrm>
          <a:prstGeom prst="rect">
            <a:avLst/>
          </a:prstGeom>
          <a:noFill/>
        </p:spPr>
        <p:txBody>
          <a:bodyPr wrap="square" rtlCol="0">
            <a:spAutoFit/>
          </a:bodyPr>
          <a:lstStyle/>
          <a:p>
            <a:r>
              <a:rPr lang="en-GB" sz="3000" b="1" dirty="0" smtClean="0">
                <a:solidFill>
                  <a:schemeClr val="bg1"/>
                </a:solidFill>
                <a:latin typeface="Verdana"/>
                <a:cs typeface="Verdana"/>
              </a:rPr>
              <a:t>Contact</a:t>
            </a:r>
            <a:endParaRPr lang="en-GB" sz="3000" b="1" dirty="0">
              <a:solidFill>
                <a:schemeClr val="bg1"/>
              </a:solidFill>
              <a:latin typeface="Verdana"/>
              <a:cs typeface="Verdana"/>
            </a:endParaRPr>
          </a:p>
        </p:txBody>
      </p:sp>
      <p:sp>
        <p:nvSpPr>
          <p:cNvPr id="2" name="TextBox 1"/>
          <p:cNvSpPr txBox="1"/>
          <p:nvPr/>
        </p:nvSpPr>
        <p:spPr>
          <a:xfrm>
            <a:off x="1020726" y="2083981"/>
            <a:ext cx="6485860" cy="461665"/>
          </a:xfrm>
          <a:prstGeom prst="rect">
            <a:avLst/>
          </a:prstGeom>
          <a:noFill/>
        </p:spPr>
        <p:txBody>
          <a:bodyPr wrap="square" rtlCol="0">
            <a:spAutoFit/>
          </a:bodyPr>
          <a:lstStyle/>
          <a:p>
            <a:pPr marL="285750" indent="-285750">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020726" y="1743740"/>
            <a:ext cx="6797300" cy="2677656"/>
          </a:xfrm>
          <a:prstGeom prst="rect">
            <a:avLst/>
          </a:prstGeom>
          <a:noFill/>
        </p:spPr>
        <p:txBody>
          <a:bodyPr wrap="square" rtlCol="0">
            <a:spAutoFit/>
          </a:bodyPr>
          <a:lstStyle/>
          <a:p>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4"/>
              </a:rPr>
              <a:t>economicdevelopment@belfastcity.gov.uk</a:t>
            </a:r>
            <a:endPar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028 9027 0482</a:t>
            </a:r>
          </a:p>
          <a:p>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5"/>
              </a:rPr>
              <a:t>www.belfastcity.gov.uk/businessinfo</a:t>
            </a:r>
            <a:endPar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6"/>
              </a:rPr>
              <a:t>www.facebook.com/belfastbusinessinfo</a:t>
            </a: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39598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1D2763"/>
              </a:gs>
              <a:gs pos="100000">
                <a:srgbClr val="CC006A"/>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descr="Belfast_logo.png"/>
          <p:cNvPicPr>
            <a:picLocks noChangeAspect="1"/>
          </p:cNvPicPr>
          <p:nvPr/>
        </p:nvPicPr>
        <p:blipFill>
          <a:blip r:embed="rId3" cstate="print"/>
          <a:stretch>
            <a:fillRect/>
          </a:stretch>
        </p:blipFill>
        <p:spPr>
          <a:xfrm>
            <a:off x="7177851" y="700616"/>
            <a:ext cx="1280350" cy="329233"/>
          </a:xfrm>
          <a:prstGeom prst="rect">
            <a:avLst/>
          </a:prstGeom>
        </p:spPr>
      </p:pic>
      <p:sp>
        <p:nvSpPr>
          <p:cNvPr id="7" name="TextBox 6"/>
          <p:cNvSpPr txBox="1"/>
          <p:nvPr/>
        </p:nvSpPr>
        <p:spPr>
          <a:xfrm>
            <a:off x="467549" y="526981"/>
            <a:ext cx="6568251" cy="553998"/>
          </a:xfrm>
          <a:prstGeom prst="rect">
            <a:avLst/>
          </a:prstGeom>
          <a:noFill/>
        </p:spPr>
        <p:txBody>
          <a:bodyPr wrap="square" rtlCol="0">
            <a:spAutoFit/>
          </a:bodyPr>
          <a:lstStyle/>
          <a:p>
            <a:r>
              <a:rPr lang="en-GB" sz="3000" b="1" dirty="0" smtClean="0">
                <a:solidFill>
                  <a:schemeClr val="bg1"/>
                </a:solidFill>
                <a:latin typeface="Verdana"/>
                <a:cs typeface="Verdana"/>
              </a:rPr>
              <a:t>The Belfast Agenda</a:t>
            </a:r>
            <a:endParaRPr lang="en-GB" sz="3000" b="1" dirty="0">
              <a:solidFill>
                <a:schemeClr val="bg1"/>
              </a:solidFill>
              <a:latin typeface="Verdana"/>
              <a:cs typeface="Verdana"/>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841500"/>
            <a:ext cx="7620000" cy="3175000"/>
          </a:xfrm>
          <a:prstGeom prst="rect">
            <a:avLst/>
          </a:prstGeom>
        </p:spPr>
      </p:pic>
    </p:spTree>
    <p:extLst>
      <p:ext uri="{BB962C8B-B14F-4D97-AF65-F5344CB8AC3E}">
        <p14:creationId xmlns:p14="http://schemas.microsoft.com/office/powerpoint/2010/main" val="3304566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1D2763"/>
              </a:gs>
              <a:gs pos="100000">
                <a:srgbClr val="CC006A"/>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p:cNvSpPr/>
          <p:nvPr/>
        </p:nvSpPr>
        <p:spPr>
          <a:xfrm>
            <a:off x="738795" y="3946005"/>
            <a:ext cx="1800000" cy="72000"/>
          </a:xfrm>
          <a:prstGeom prst="rect">
            <a:avLst/>
          </a:prstGeom>
          <a:solidFill>
            <a:srgbClr val="E500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p:cNvSpPr txBox="1"/>
          <p:nvPr/>
        </p:nvSpPr>
        <p:spPr>
          <a:xfrm>
            <a:off x="618607" y="4044410"/>
            <a:ext cx="2722808" cy="830997"/>
          </a:xfrm>
          <a:prstGeom prst="rect">
            <a:avLst/>
          </a:prstGeom>
          <a:noFill/>
        </p:spPr>
        <p:txBody>
          <a:bodyPr wrap="square" rtlCol="0">
            <a:spAutoFit/>
          </a:bodyPr>
          <a:lstStyle/>
          <a:p>
            <a:r>
              <a:rPr lang="en-GB" sz="4800" b="1" dirty="0" smtClean="0">
                <a:solidFill>
                  <a:schemeClr val="bg1"/>
                </a:solidFill>
                <a:latin typeface="Verdana"/>
                <a:cs typeface="Verdana"/>
              </a:rPr>
              <a:t>33%</a:t>
            </a:r>
            <a:endParaRPr lang="en-GB" sz="4800" b="1" dirty="0">
              <a:solidFill>
                <a:schemeClr val="bg1"/>
              </a:solidFill>
              <a:latin typeface="Verdana"/>
              <a:cs typeface="Verdana"/>
            </a:endParaRPr>
          </a:p>
        </p:txBody>
      </p:sp>
      <p:sp>
        <p:nvSpPr>
          <p:cNvPr id="25" name="TextBox 24"/>
          <p:cNvSpPr txBox="1"/>
          <p:nvPr/>
        </p:nvSpPr>
        <p:spPr>
          <a:xfrm>
            <a:off x="645250" y="4868501"/>
            <a:ext cx="2696166" cy="1077218"/>
          </a:xfrm>
          <a:prstGeom prst="rect">
            <a:avLst/>
          </a:prstGeom>
          <a:noFill/>
        </p:spPr>
        <p:txBody>
          <a:bodyPr wrap="square" rtlCol="0">
            <a:spAutoFit/>
          </a:bodyPr>
          <a:lstStyle/>
          <a:p>
            <a:r>
              <a:rPr lang="en-US" sz="1600" dirty="0" smtClean="0">
                <a:solidFill>
                  <a:schemeClr val="bg1"/>
                </a:solidFill>
                <a:latin typeface="Arial"/>
                <a:cs typeface="Verdana"/>
              </a:rPr>
              <a:t>reduction in the life expectancy gap between most and least deprived </a:t>
            </a:r>
            <a:r>
              <a:rPr lang="en-US" sz="1600" dirty="0" err="1" smtClean="0">
                <a:solidFill>
                  <a:schemeClr val="bg1"/>
                </a:solidFill>
                <a:latin typeface="Arial"/>
                <a:cs typeface="Verdana"/>
              </a:rPr>
              <a:t>neighbourhoods</a:t>
            </a:r>
            <a:r>
              <a:rPr lang="en-US" sz="1600" dirty="0" smtClean="0">
                <a:solidFill>
                  <a:schemeClr val="bg1"/>
                </a:solidFill>
                <a:latin typeface="Arial"/>
                <a:cs typeface="Verdana"/>
              </a:rPr>
              <a:t> by 2035</a:t>
            </a:r>
          </a:p>
        </p:txBody>
      </p:sp>
      <p:sp>
        <p:nvSpPr>
          <p:cNvPr id="26" name="Rectangle 25"/>
          <p:cNvSpPr/>
          <p:nvPr/>
        </p:nvSpPr>
        <p:spPr>
          <a:xfrm>
            <a:off x="3782270" y="3946005"/>
            <a:ext cx="1800000" cy="72000"/>
          </a:xfrm>
          <a:prstGeom prst="rect">
            <a:avLst/>
          </a:prstGeom>
          <a:solidFill>
            <a:srgbClr val="E500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Box 26"/>
          <p:cNvSpPr txBox="1"/>
          <p:nvPr/>
        </p:nvSpPr>
        <p:spPr>
          <a:xfrm>
            <a:off x="3662082" y="4044410"/>
            <a:ext cx="2722808" cy="830997"/>
          </a:xfrm>
          <a:prstGeom prst="rect">
            <a:avLst/>
          </a:prstGeom>
          <a:noFill/>
        </p:spPr>
        <p:txBody>
          <a:bodyPr wrap="square" rtlCol="0">
            <a:spAutoFit/>
          </a:bodyPr>
          <a:lstStyle/>
          <a:p>
            <a:r>
              <a:rPr lang="en-GB" sz="4800" b="1" dirty="0" smtClean="0">
                <a:solidFill>
                  <a:schemeClr val="bg1"/>
                </a:solidFill>
                <a:latin typeface="Verdana"/>
                <a:cs typeface="Verdana"/>
              </a:rPr>
              <a:t>100%</a:t>
            </a:r>
            <a:endParaRPr lang="en-GB" sz="4800" b="1" dirty="0">
              <a:solidFill>
                <a:schemeClr val="bg1"/>
              </a:solidFill>
              <a:latin typeface="Verdana"/>
              <a:cs typeface="Verdana"/>
            </a:endParaRPr>
          </a:p>
        </p:txBody>
      </p:sp>
      <p:sp>
        <p:nvSpPr>
          <p:cNvPr id="28" name="TextBox 27"/>
          <p:cNvSpPr txBox="1"/>
          <p:nvPr/>
        </p:nvSpPr>
        <p:spPr>
          <a:xfrm>
            <a:off x="3688724" y="4868501"/>
            <a:ext cx="2696165" cy="830997"/>
          </a:xfrm>
          <a:prstGeom prst="rect">
            <a:avLst/>
          </a:prstGeom>
          <a:noFill/>
        </p:spPr>
        <p:txBody>
          <a:bodyPr wrap="square" rtlCol="0">
            <a:spAutoFit/>
          </a:bodyPr>
          <a:lstStyle/>
          <a:p>
            <a:r>
              <a:rPr lang="en-US" sz="1600" dirty="0" smtClean="0">
                <a:solidFill>
                  <a:schemeClr val="bg1"/>
                </a:solidFill>
                <a:latin typeface="Arial"/>
                <a:cs typeface="Verdana"/>
              </a:rPr>
              <a:t>of young people leaving school have a destination that fulfills their potential</a:t>
            </a:r>
            <a:endParaRPr lang="en-GB" sz="1600" dirty="0">
              <a:solidFill>
                <a:schemeClr val="bg1"/>
              </a:solidFill>
              <a:latin typeface="Arial"/>
              <a:cs typeface="Verdana"/>
            </a:endParaRPr>
          </a:p>
        </p:txBody>
      </p:sp>
      <p:pic>
        <p:nvPicPr>
          <p:cNvPr id="6" name="Picture 5" descr="Belfast_logo.png"/>
          <p:cNvPicPr>
            <a:picLocks noChangeAspect="1"/>
          </p:cNvPicPr>
          <p:nvPr/>
        </p:nvPicPr>
        <p:blipFill>
          <a:blip r:embed="rId3" cstate="print"/>
          <a:stretch>
            <a:fillRect/>
          </a:stretch>
        </p:blipFill>
        <p:spPr>
          <a:xfrm>
            <a:off x="7177851" y="700616"/>
            <a:ext cx="1280350" cy="329233"/>
          </a:xfrm>
          <a:prstGeom prst="rect">
            <a:avLst/>
          </a:prstGeom>
        </p:spPr>
      </p:pic>
      <p:sp>
        <p:nvSpPr>
          <p:cNvPr id="7" name="TextBox 6"/>
          <p:cNvSpPr txBox="1"/>
          <p:nvPr/>
        </p:nvSpPr>
        <p:spPr>
          <a:xfrm>
            <a:off x="609600" y="540000"/>
            <a:ext cx="5503334" cy="553998"/>
          </a:xfrm>
          <a:prstGeom prst="rect">
            <a:avLst/>
          </a:prstGeom>
          <a:noFill/>
        </p:spPr>
        <p:txBody>
          <a:bodyPr wrap="square" rtlCol="0">
            <a:spAutoFit/>
          </a:bodyPr>
          <a:lstStyle/>
          <a:p>
            <a:r>
              <a:rPr lang="en-GB" sz="3000" b="1" dirty="0" smtClean="0">
                <a:solidFill>
                  <a:schemeClr val="bg1"/>
                </a:solidFill>
                <a:latin typeface="Verdana"/>
                <a:cs typeface="Verdana"/>
              </a:rPr>
              <a:t>Belfast Agenda</a:t>
            </a:r>
            <a:endParaRPr lang="en-GB" sz="3000" b="1" dirty="0">
              <a:solidFill>
                <a:schemeClr val="bg1"/>
              </a:solidFill>
              <a:latin typeface="Verdana"/>
              <a:cs typeface="Verdana"/>
            </a:endParaRPr>
          </a:p>
        </p:txBody>
      </p:sp>
      <p:sp>
        <p:nvSpPr>
          <p:cNvPr id="10" name="Rectangle 9"/>
          <p:cNvSpPr/>
          <p:nvPr/>
        </p:nvSpPr>
        <p:spPr>
          <a:xfrm>
            <a:off x="736599" y="2075658"/>
            <a:ext cx="1800000" cy="72000"/>
          </a:xfrm>
          <a:prstGeom prst="rect">
            <a:avLst/>
          </a:prstGeom>
          <a:solidFill>
            <a:srgbClr val="E500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616411" y="2174063"/>
            <a:ext cx="2722808" cy="830997"/>
          </a:xfrm>
          <a:prstGeom prst="rect">
            <a:avLst/>
          </a:prstGeom>
          <a:noFill/>
        </p:spPr>
        <p:txBody>
          <a:bodyPr wrap="square" rtlCol="0">
            <a:spAutoFit/>
          </a:bodyPr>
          <a:lstStyle/>
          <a:p>
            <a:r>
              <a:rPr lang="en-GB" sz="4800" b="1" dirty="0" smtClean="0">
                <a:solidFill>
                  <a:schemeClr val="bg1"/>
                </a:solidFill>
                <a:latin typeface="Verdana"/>
                <a:cs typeface="Verdana"/>
              </a:rPr>
              <a:t>66,000</a:t>
            </a:r>
            <a:endParaRPr lang="en-GB" sz="4800" b="1" dirty="0">
              <a:solidFill>
                <a:schemeClr val="bg1"/>
              </a:solidFill>
              <a:latin typeface="Verdana"/>
              <a:cs typeface="Verdana"/>
            </a:endParaRPr>
          </a:p>
        </p:txBody>
      </p:sp>
      <p:sp>
        <p:nvSpPr>
          <p:cNvPr id="17" name="TextBox 16"/>
          <p:cNvSpPr txBox="1"/>
          <p:nvPr/>
        </p:nvSpPr>
        <p:spPr>
          <a:xfrm>
            <a:off x="651935" y="6188274"/>
            <a:ext cx="5503334" cy="261610"/>
          </a:xfrm>
          <a:prstGeom prst="rect">
            <a:avLst/>
          </a:prstGeom>
          <a:noFill/>
        </p:spPr>
        <p:txBody>
          <a:bodyPr wrap="square" rtlCol="0">
            <a:spAutoFit/>
          </a:bodyPr>
          <a:lstStyle/>
          <a:p>
            <a:r>
              <a:rPr lang="en-GB" sz="1100" dirty="0" err="1" smtClean="0">
                <a:solidFill>
                  <a:schemeClr val="bg1"/>
                </a:solidFill>
                <a:latin typeface="Arial"/>
                <a:cs typeface="Verdana"/>
              </a:rPr>
              <a:t>www.investinBelfast.com</a:t>
            </a:r>
            <a:endParaRPr lang="en-GB" sz="1100" dirty="0">
              <a:solidFill>
                <a:schemeClr val="bg1"/>
              </a:solidFill>
              <a:latin typeface="Arial"/>
              <a:cs typeface="Verdana"/>
            </a:endParaRPr>
          </a:p>
        </p:txBody>
      </p:sp>
      <p:sp>
        <p:nvSpPr>
          <p:cNvPr id="19" name="TextBox 18"/>
          <p:cNvSpPr txBox="1"/>
          <p:nvPr/>
        </p:nvSpPr>
        <p:spPr>
          <a:xfrm>
            <a:off x="643054" y="2998154"/>
            <a:ext cx="2212054" cy="338554"/>
          </a:xfrm>
          <a:prstGeom prst="rect">
            <a:avLst/>
          </a:prstGeom>
          <a:noFill/>
        </p:spPr>
        <p:txBody>
          <a:bodyPr wrap="square" rtlCol="0">
            <a:spAutoFit/>
          </a:bodyPr>
          <a:lstStyle/>
          <a:p>
            <a:r>
              <a:rPr lang="en-GB" sz="1600" dirty="0" smtClean="0">
                <a:solidFill>
                  <a:schemeClr val="bg1"/>
                </a:solidFill>
                <a:latin typeface="Arial"/>
                <a:cs typeface="Verdana"/>
              </a:rPr>
              <a:t>new residents by 2035</a:t>
            </a:r>
            <a:endParaRPr lang="en-GB" sz="1600" dirty="0">
              <a:solidFill>
                <a:schemeClr val="bg1"/>
              </a:solidFill>
              <a:latin typeface="Arial"/>
              <a:cs typeface="Verdana"/>
            </a:endParaRPr>
          </a:p>
        </p:txBody>
      </p:sp>
      <p:sp>
        <p:nvSpPr>
          <p:cNvPr id="20" name="Rectangle 19"/>
          <p:cNvSpPr/>
          <p:nvPr/>
        </p:nvSpPr>
        <p:spPr>
          <a:xfrm>
            <a:off x="3780074" y="2075658"/>
            <a:ext cx="1800000" cy="72000"/>
          </a:xfrm>
          <a:prstGeom prst="rect">
            <a:avLst/>
          </a:prstGeom>
          <a:solidFill>
            <a:srgbClr val="E500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p:cNvSpPr txBox="1"/>
          <p:nvPr/>
        </p:nvSpPr>
        <p:spPr>
          <a:xfrm>
            <a:off x="3659886" y="2174063"/>
            <a:ext cx="2722808" cy="830997"/>
          </a:xfrm>
          <a:prstGeom prst="rect">
            <a:avLst/>
          </a:prstGeom>
          <a:noFill/>
        </p:spPr>
        <p:txBody>
          <a:bodyPr wrap="square" rtlCol="0">
            <a:spAutoFit/>
          </a:bodyPr>
          <a:lstStyle/>
          <a:p>
            <a:r>
              <a:rPr lang="en-GB" sz="4800" b="1" dirty="0" smtClean="0">
                <a:solidFill>
                  <a:schemeClr val="bg1"/>
                </a:solidFill>
                <a:latin typeface="Verdana"/>
                <a:cs typeface="Verdana"/>
              </a:rPr>
              <a:t>46,000</a:t>
            </a:r>
            <a:endParaRPr lang="en-GB" sz="4800" b="1" dirty="0">
              <a:solidFill>
                <a:schemeClr val="bg1"/>
              </a:solidFill>
              <a:latin typeface="Verdana"/>
              <a:cs typeface="Verdana"/>
            </a:endParaRPr>
          </a:p>
        </p:txBody>
      </p:sp>
      <p:sp>
        <p:nvSpPr>
          <p:cNvPr id="22" name="TextBox 21"/>
          <p:cNvSpPr txBox="1"/>
          <p:nvPr/>
        </p:nvSpPr>
        <p:spPr>
          <a:xfrm>
            <a:off x="3686529" y="2998154"/>
            <a:ext cx="2212054" cy="338554"/>
          </a:xfrm>
          <a:prstGeom prst="rect">
            <a:avLst/>
          </a:prstGeom>
          <a:noFill/>
        </p:spPr>
        <p:txBody>
          <a:bodyPr wrap="square" rtlCol="0">
            <a:spAutoFit/>
          </a:bodyPr>
          <a:lstStyle/>
          <a:p>
            <a:r>
              <a:rPr lang="en-GB" sz="1600" dirty="0" smtClean="0">
                <a:solidFill>
                  <a:schemeClr val="bg1"/>
                </a:solidFill>
                <a:latin typeface="Arial"/>
                <a:cs typeface="Verdana"/>
              </a:rPr>
              <a:t>more jobs by 2035</a:t>
            </a:r>
            <a:endParaRPr lang="en-GB" sz="1600" dirty="0">
              <a:solidFill>
                <a:schemeClr val="bg1"/>
              </a:solidFill>
              <a:latin typeface="Arial"/>
              <a:cs typeface="Verdana"/>
            </a:endParaRPr>
          </a:p>
        </p:txBody>
      </p:sp>
    </p:spTree>
    <p:extLst>
      <p:ext uri="{BB962C8B-B14F-4D97-AF65-F5344CB8AC3E}">
        <p14:creationId xmlns:p14="http://schemas.microsoft.com/office/powerpoint/2010/main" val="1485524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1D2763"/>
              </a:gs>
              <a:gs pos="100000">
                <a:srgbClr val="CC006A"/>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descr="Belfast_logo.png"/>
          <p:cNvPicPr>
            <a:picLocks noChangeAspect="1"/>
          </p:cNvPicPr>
          <p:nvPr/>
        </p:nvPicPr>
        <p:blipFill>
          <a:blip r:embed="rId3" cstate="print"/>
          <a:stretch>
            <a:fillRect/>
          </a:stretch>
        </p:blipFill>
        <p:spPr>
          <a:xfrm>
            <a:off x="7177851" y="700616"/>
            <a:ext cx="1280350" cy="329233"/>
          </a:xfrm>
          <a:prstGeom prst="rect">
            <a:avLst/>
          </a:prstGeom>
        </p:spPr>
      </p:pic>
      <p:sp>
        <p:nvSpPr>
          <p:cNvPr id="7" name="TextBox 6"/>
          <p:cNvSpPr txBox="1"/>
          <p:nvPr/>
        </p:nvSpPr>
        <p:spPr>
          <a:xfrm>
            <a:off x="609600" y="540000"/>
            <a:ext cx="5503334" cy="553998"/>
          </a:xfrm>
          <a:prstGeom prst="rect">
            <a:avLst/>
          </a:prstGeom>
          <a:noFill/>
        </p:spPr>
        <p:txBody>
          <a:bodyPr wrap="square" rtlCol="0">
            <a:spAutoFit/>
          </a:bodyPr>
          <a:lstStyle/>
          <a:p>
            <a:r>
              <a:rPr lang="en-GB" sz="3000" b="1" dirty="0" smtClean="0">
                <a:solidFill>
                  <a:schemeClr val="bg1"/>
                </a:solidFill>
                <a:latin typeface="Verdana"/>
                <a:cs typeface="Verdana"/>
              </a:rPr>
              <a:t>Priorities for 2021</a:t>
            </a:r>
            <a:endParaRPr lang="en-GB" sz="3000" b="1" dirty="0">
              <a:solidFill>
                <a:schemeClr val="bg1"/>
              </a:solidFill>
              <a:latin typeface="Verdana"/>
              <a:cs typeface="Verdana"/>
            </a:endParaRPr>
          </a:p>
        </p:txBody>
      </p:sp>
      <p:sp>
        <p:nvSpPr>
          <p:cNvPr id="10" name="Rectangle 9"/>
          <p:cNvSpPr/>
          <p:nvPr/>
        </p:nvSpPr>
        <p:spPr>
          <a:xfrm>
            <a:off x="736599" y="2522265"/>
            <a:ext cx="6578601" cy="745868"/>
          </a:xfrm>
          <a:prstGeom prst="rect">
            <a:avLst/>
          </a:prstGeom>
          <a:solidFill>
            <a:srgbClr val="E500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787401" y="2540223"/>
            <a:ext cx="6002866" cy="677108"/>
          </a:xfrm>
          <a:prstGeom prst="rect">
            <a:avLst/>
          </a:prstGeom>
          <a:noFill/>
        </p:spPr>
        <p:txBody>
          <a:bodyPr wrap="square" rtlCol="0">
            <a:spAutoFit/>
          </a:bodyPr>
          <a:lstStyle/>
          <a:p>
            <a:r>
              <a:rPr lang="en-GB" sz="3800" dirty="0" smtClean="0">
                <a:solidFill>
                  <a:schemeClr val="bg1"/>
                </a:solidFill>
                <a:latin typeface="Verdana"/>
                <a:cs typeface="Verdana"/>
              </a:rPr>
              <a:t>Growing the economy</a:t>
            </a:r>
            <a:endParaRPr lang="en-GB" sz="3800" dirty="0">
              <a:solidFill>
                <a:schemeClr val="bg1"/>
              </a:solidFill>
              <a:latin typeface="Verdana"/>
              <a:cs typeface="Verdana"/>
            </a:endParaRPr>
          </a:p>
        </p:txBody>
      </p:sp>
      <p:sp>
        <p:nvSpPr>
          <p:cNvPr id="11" name="Rectangle 10"/>
          <p:cNvSpPr/>
          <p:nvPr/>
        </p:nvSpPr>
        <p:spPr>
          <a:xfrm>
            <a:off x="736600" y="3351773"/>
            <a:ext cx="3920068" cy="745868"/>
          </a:xfrm>
          <a:prstGeom prst="rect">
            <a:avLst/>
          </a:prstGeom>
          <a:solidFill>
            <a:srgbClr val="E500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787401" y="3369731"/>
            <a:ext cx="3412066" cy="677108"/>
          </a:xfrm>
          <a:prstGeom prst="rect">
            <a:avLst/>
          </a:prstGeom>
          <a:noFill/>
        </p:spPr>
        <p:txBody>
          <a:bodyPr wrap="square" rtlCol="0">
            <a:spAutoFit/>
          </a:bodyPr>
          <a:lstStyle/>
          <a:p>
            <a:r>
              <a:rPr lang="en-GB" sz="3800" dirty="0" smtClean="0">
                <a:solidFill>
                  <a:schemeClr val="bg1"/>
                </a:solidFill>
                <a:latin typeface="Verdana"/>
                <a:cs typeface="Verdana"/>
              </a:rPr>
              <a:t>Living here</a:t>
            </a:r>
            <a:endParaRPr lang="en-GB" sz="3800" dirty="0">
              <a:solidFill>
                <a:schemeClr val="bg1"/>
              </a:solidFill>
              <a:latin typeface="Verdana"/>
              <a:cs typeface="Verdana"/>
            </a:endParaRPr>
          </a:p>
        </p:txBody>
      </p:sp>
      <p:sp>
        <p:nvSpPr>
          <p:cNvPr id="13" name="Rectangle 12"/>
          <p:cNvSpPr/>
          <p:nvPr/>
        </p:nvSpPr>
        <p:spPr>
          <a:xfrm>
            <a:off x="736600" y="4165377"/>
            <a:ext cx="5604934" cy="745868"/>
          </a:xfrm>
          <a:prstGeom prst="rect">
            <a:avLst/>
          </a:prstGeom>
          <a:solidFill>
            <a:srgbClr val="E500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p:cNvSpPr txBox="1"/>
          <p:nvPr/>
        </p:nvSpPr>
        <p:spPr>
          <a:xfrm>
            <a:off x="787401" y="4183335"/>
            <a:ext cx="4783666" cy="677108"/>
          </a:xfrm>
          <a:prstGeom prst="rect">
            <a:avLst/>
          </a:prstGeom>
          <a:noFill/>
        </p:spPr>
        <p:txBody>
          <a:bodyPr wrap="square" rtlCol="0">
            <a:spAutoFit/>
          </a:bodyPr>
          <a:lstStyle/>
          <a:p>
            <a:r>
              <a:rPr lang="en-GB" sz="3800" dirty="0" smtClean="0">
                <a:solidFill>
                  <a:schemeClr val="bg1"/>
                </a:solidFill>
                <a:latin typeface="Verdana"/>
                <a:cs typeface="Verdana"/>
              </a:rPr>
              <a:t>City development</a:t>
            </a:r>
            <a:endParaRPr lang="en-GB" sz="3800" dirty="0">
              <a:solidFill>
                <a:schemeClr val="bg1"/>
              </a:solidFill>
              <a:latin typeface="Verdana"/>
              <a:cs typeface="Verdana"/>
            </a:endParaRPr>
          </a:p>
        </p:txBody>
      </p:sp>
      <p:sp>
        <p:nvSpPr>
          <p:cNvPr id="15" name="Rectangle 14"/>
          <p:cNvSpPr/>
          <p:nvPr/>
        </p:nvSpPr>
        <p:spPr>
          <a:xfrm>
            <a:off x="736599" y="4986418"/>
            <a:ext cx="6299201" cy="745868"/>
          </a:xfrm>
          <a:prstGeom prst="rect">
            <a:avLst/>
          </a:prstGeom>
          <a:solidFill>
            <a:srgbClr val="E500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787401" y="5004376"/>
            <a:ext cx="5554133" cy="677108"/>
          </a:xfrm>
          <a:prstGeom prst="rect">
            <a:avLst/>
          </a:prstGeom>
          <a:noFill/>
        </p:spPr>
        <p:txBody>
          <a:bodyPr wrap="square" rtlCol="0">
            <a:spAutoFit/>
          </a:bodyPr>
          <a:lstStyle/>
          <a:p>
            <a:r>
              <a:rPr lang="en-GB" sz="3800" dirty="0" smtClean="0">
                <a:solidFill>
                  <a:schemeClr val="bg1"/>
                </a:solidFill>
                <a:latin typeface="Verdana"/>
                <a:cs typeface="Verdana"/>
              </a:rPr>
              <a:t>Working and learning</a:t>
            </a:r>
            <a:endParaRPr lang="en-GB" sz="3800" dirty="0">
              <a:solidFill>
                <a:schemeClr val="bg1"/>
              </a:solidFill>
              <a:latin typeface="Verdana"/>
              <a:cs typeface="Verdana"/>
            </a:endParaRPr>
          </a:p>
        </p:txBody>
      </p:sp>
    </p:spTree>
    <p:extLst>
      <p:ext uri="{BB962C8B-B14F-4D97-AF65-F5344CB8AC3E}">
        <p14:creationId xmlns:p14="http://schemas.microsoft.com/office/powerpoint/2010/main" val="3412879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1D2763"/>
              </a:gs>
              <a:gs pos="100000">
                <a:srgbClr val="CC006A"/>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6" name="Picture 5" descr="Belfast_logo.png"/>
          <p:cNvPicPr>
            <a:picLocks noChangeAspect="1"/>
          </p:cNvPicPr>
          <p:nvPr/>
        </p:nvPicPr>
        <p:blipFill>
          <a:blip r:embed="rId3" cstate="print"/>
          <a:stretch>
            <a:fillRect/>
          </a:stretch>
        </p:blipFill>
        <p:spPr>
          <a:xfrm>
            <a:off x="7177851" y="700616"/>
            <a:ext cx="1280350" cy="329233"/>
          </a:xfrm>
          <a:prstGeom prst="rect">
            <a:avLst/>
          </a:prstGeom>
        </p:spPr>
      </p:pic>
      <p:sp>
        <p:nvSpPr>
          <p:cNvPr id="7" name="TextBox 6"/>
          <p:cNvSpPr txBox="1"/>
          <p:nvPr/>
        </p:nvSpPr>
        <p:spPr>
          <a:xfrm>
            <a:off x="609600" y="540000"/>
            <a:ext cx="5503334" cy="553998"/>
          </a:xfrm>
          <a:prstGeom prst="rect">
            <a:avLst/>
          </a:prstGeom>
          <a:noFill/>
        </p:spPr>
        <p:txBody>
          <a:bodyPr wrap="square" rtlCol="0">
            <a:spAutoFit/>
          </a:bodyPr>
          <a:lstStyle/>
          <a:p>
            <a:r>
              <a:rPr lang="en-GB" sz="3000" b="1" dirty="0" smtClean="0">
                <a:solidFill>
                  <a:schemeClr val="bg1"/>
                </a:solidFill>
                <a:latin typeface="Verdana"/>
                <a:cs typeface="Verdana"/>
              </a:rPr>
              <a:t>Stretch Goals</a:t>
            </a:r>
            <a:endParaRPr lang="en-GB" sz="3000" b="1" dirty="0">
              <a:solidFill>
                <a:schemeClr val="bg1"/>
              </a:solidFill>
              <a:latin typeface="Verdana"/>
              <a:cs typeface="Verdana"/>
            </a:endParaRPr>
          </a:p>
        </p:txBody>
      </p:sp>
      <p:sp>
        <p:nvSpPr>
          <p:cNvPr id="2" name="TextBox 1"/>
          <p:cNvSpPr txBox="1"/>
          <p:nvPr/>
        </p:nvSpPr>
        <p:spPr>
          <a:xfrm>
            <a:off x="647699" y="1633998"/>
            <a:ext cx="7848601" cy="3416320"/>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Creating 15,000 new jobs</a:t>
            </a:r>
          </a:p>
          <a:p>
            <a:pPr marL="342900" indent="-342900">
              <a:buFont typeface="Arial" panose="020B0604020202020204" pitchFamily="34" charset="0"/>
              <a:buChar cha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Attract £1bn of private sector FDI</a:t>
            </a:r>
          </a:p>
          <a:p>
            <a:pPr marL="342900" indent="-342900">
              <a:buFont typeface="Arial" panose="020B0604020202020204" pitchFamily="34" charset="0"/>
              <a:buChar cha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Support 4000 small business start-ups</a:t>
            </a:r>
          </a:p>
          <a:p>
            <a:pPr marL="342900" indent="-342900">
              <a:buFont typeface="Arial" panose="020B0604020202020204" pitchFamily="34" charset="0"/>
              <a:buChar cha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Deliver £1bn of physical investment on our neighbourhoods</a:t>
            </a:r>
          </a:p>
          <a:p>
            <a:pPr marL="342900" indent="-342900">
              <a:buFont typeface="Arial" panose="020B0604020202020204" pitchFamily="34" charset="0"/>
              <a:buChar cha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Invest £1m in communities to drive social innovation</a:t>
            </a:r>
          </a:p>
          <a:p>
            <a:pPr marL="342900" indent="-342900">
              <a:buFont typeface="Arial" panose="020B0604020202020204" pitchFamily="34" charset="0"/>
              <a:buChar cha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Reduce the working age population economic inactivity rate to less than 23%</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72683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1D2763"/>
              </a:gs>
              <a:gs pos="100000">
                <a:srgbClr val="CC006A"/>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6" name="Picture 5" descr="Belfast_logo.png"/>
          <p:cNvPicPr>
            <a:picLocks noChangeAspect="1"/>
          </p:cNvPicPr>
          <p:nvPr/>
        </p:nvPicPr>
        <p:blipFill>
          <a:blip r:embed="rId3" cstate="print"/>
          <a:stretch>
            <a:fillRect/>
          </a:stretch>
        </p:blipFill>
        <p:spPr>
          <a:xfrm>
            <a:off x="7177851" y="700616"/>
            <a:ext cx="1280350" cy="329233"/>
          </a:xfrm>
          <a:prstGeom prst="rect">
            <a:avLst/>
          </a:prstGeom>
        </p:spPr>
      </p:pic>
      <p:sp>
        <p:nvSpPr>
          <p:cNvPr id="7" name="TextBox 6"/>
          <p:cNvSpPr txBox="1"/>
          <p:nvPr/>
        </p:nvSpPr>
        <p:spPr>
          <a:xfrm>
            <a:off x="837259" y="602309"/>
            <a:ext cx="5503334" cy="553998"/>
          </a:xfrm>
          <a:prstGeom prst="rect">
            <a:avLst/>
          </a:prstGeom>
          <a:noFill/>
        </p:spPr>
        <p:txBody>
          <a:bodyPr wrap="square" rtlCol="0">
            <a:spAutoFit/>
          </a:bodyPr>
          <a:lstStyle/>
          <a:p>
            <a:r>
              <a:rPr lang="en-GB" sz="3000" b="1" dirty="0" smtClean="0">
                <a:solidFill>
                  <a:schemeClr val="bg1"/>
                </a:solidFill>
                <a:latin typeface="Verdana"/>
                <a:cs typeface="Verdana"/>
              </a:rPr>
              <a:t>Cooperatives</a:t>
            </a:r>
            <a:endParaRPr lang="en-GB" sz="3000" b="1" dirty="0">
              <a:solidFill>
                <a:schemeClr val="bg1"/>
              </a:solidFill>
              <a:latin typeface="Verdana"/>
              <a:cs typeface="Verdana"/>
            </a:endParaRPr>
          </a:p>
        </p:txBody>
      </p:sp>
      <p:sp>
        <p:nvSpPr>
          <p:cNvPr id="2" name="TextBox 1"/>
          <p:cNvSpPr txBox="1"/>
          <p:nvPr/>
        </p:nvSpPr>
        <p:spPr>
          <a:xfrm>
            <a:off x="1020726" y="2083981"/>
            <a:ext cx="6485860" cy="3416320"/>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Addressing key priorities </a:t>
            </a:r>
          </a:p>
          <a:p>
            <a:endPar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Improving communities</a:t>
            </a:r>
          </a:p>
          <a:p>
            <a:endPar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Creating employment</a:t>
            </a:r>
          </a:p>
          <a:p>
            <a:endPar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Improving qualities of life by reducing inequalities</a:t>
            </a:r>
          </a:p>
          <a:p>
            <a:pPr marL="285750" indent="-285750">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9230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1D2763"/>
              </a:gs>
              <a:gs pos="100000">
                <a:srgbClr val="CC006A"/>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6" name="Picture 5" descr="Belfast_logo.png"/>
          <p:cNvPicPr>
            <a:picLocks noChangeAspect="1"/>
          </p:cNvPicPr>
          <p:nvPr/>
        </p:nvPicPr>
        <p:blipFill>
          <a:blip r:embed="rId3" cstate="print"/>
          <a:stretch>
            <a:fillRect/>
          </a:stretch>
        </p:blipFill>
        <p:spPr>
          <a:xfrm>
            <a:off x="7177851" y="700616"/>
            <a:ext cx="1280350" cy="329233"/>
          </a:xfrm>
          <a:prstGeom prst="rect">
            <a:avLst/>
          </a:prstGeom>
        </p:spPr>
      </p:pic>
      <p:sp>
        <p:nvSpPr>
          <p:cNvPr id="7" name="TextBox 6"/>
          <p:cNvSpPr txBox="1"/>
          <p:nvPr/>
        </p:nvSpPr>
        <p:spPr>
          <a:xfrm>
            <a:off x="837259" y="487993"/>
            <a:ext cx="5503334" cy="1015663"/>
          </a:xfrm>
          <a:prstGeom prst="rect">
            <a:avLst/>
          </a:prstGeom>
          <a:noFill/>
        </p:spPr>
        <p:txBody>
          <a:bodyPr wrap="square" rtlCol="0">
            <a:spAutoFit/>
          </a:bodyPr>
          <a:lstStyle/>
          <a:p>
            <a:r>
              <a:rPr lang="en-GB" sz="3000" b="1" dirty="0" smtClean="0">
                <a:solidFill>
                  <a:schemeClr val="bg1"/>
                </a:solidFill>
                <a:latin typeface="Verdana"/>
                <a:cs typeface="Verdana"/>
              </a:rPr>
              <a:t>Support for Cooperatives</a:t>
            </a:r>
            <a:endParaRPr lang="en-GB" sz="3000" b="1" dirty="0">
              <a:solidFill>
                <a:schemeClr val="bg1"/>
              </a:solidFill>
              <a:latin typeface="Verdana"/>
              <a:cs typeface="Verdana"/>
            </a:endParaRPr>
          </a:p>
        </p:txBody>
      </p:sp>
      <p:sp>
        <p:nvSpPr>
          <p:cNvPr id="3" name="TextBox 2"/>
          <p:cNvSpPr txBox="1"/>
          <p:nvPr/>
        </p:nvSpPr>
        <p:spPr>
          <a:xfrm>
            <a:off x="691991" y="1989543"/>
            <a:ext cx="6485860" cy="3908762"/>
          </a:xfrm>
          <a:prstGeom prst="rect">
            <a:avLst/>
          </a:prstGeom>
          <a:noFill/>
        </p:spPr>
        <p:txBody>
          <a:bodyPr wrap="square" rtlCol="0">
            <a:spAutoFit/>
          </a:bodyPr>
          <a:lstStyle/>
          <a:p>
            <a:pPr lvl="1" defTabSz="457200">
              <a:spcBef>
                <a:spcPct val="0"/>
              </a:spcBef>
              <a:buFont typeface="Arial" pitchFamily="34" charset="0"/>
              <a:buChar char="•"/>
              <a:defRPr/>
            </a:pP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Pre-enterprise </a:t>
            </a: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support</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1" defTabSz="457200">
              <a:spcBef>
                <a:spcPct val="0"/>
              </a:spcBef>
              <a:buFont typeface="Arial" pitchFamily="34" charset="0"/>
              <a:buChar char="•"/>
              <a:defRPr/>
            </a:pP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Go For </a:t>
            </a: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It</a:t>
            </a:r>
          </a:p>
          <a:p>
            <a:pPr lvl="1" defTabSz="457200">
              <a:spcBef>
                <a:spcPct val="0"/>
              </a:spcBef>
              <a:buFont typeface="Arial" pitchFamily="34" charset="0"/>
              <a:buChar char="•"/>
              <a:defRP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City Start-Up</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1" defTabSz="457200">
              <a:spcBef>
                <a:spcPct val="0"/>
              </a:spcBef>
              <a:buFont typeface="Arial" pitchFamily="34" charset="0"/>
              <a:buChar char="•"/>
              <a:defRP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Belfast </a:t>
            </a: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Entrepreneurs </a:t>
            </a: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Network</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1" defTabSz="457200">
              <a:spcBef>
                <a:spcPct val="0"/>
              </a:spcBef>
              <a:buFont typeface="Arial" pitchFamily="34" charset="0"/>
              <a:buChar char="•"/>
              <a:defRPr/>
            </a:pP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Product Development  </a:t>
            </a: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Competition</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1" defTabSz="457200">
              <a:spcBef>
                <a:spcPct val="0"/>
              </a:spcBef>
              <a:buFont typeface="Arial" pitchFamily="34" charset="0"/>
              <a:buChar char="•"/>
              <a:defRPr/>
            </a:pP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Venture for </a:t>
            </a: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Success</a:t>
            </a:r>
          </a:p>
          <a:p>
            <a:pPr lvl="1" defTabSz="457200">
              <a:spcBef>
                <a:spcPct val="0"/>
              </a:spcBef>
              <a:buFont typeface="Arial" pitchFamily="34" charset="0"/>
              <a:buChar char="•"/>
              <a:defRPr/>
            </a:pPr>
            <a:r>
              <a:rPr lang="en-GB"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Think.Do.Be</a:t>
            </a:r>
            <a:endPar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1" defTabSz="457200">
              <a:spcBef>
                <a:spcPct val="0"/>
              </a:spcBef>
              <a:buFont typeface="Arial" pitchFamily="34" charset="0"/>
              <a:buChar char="•"/>
              <a:defRP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Procurement Support</a:t>
            </a:r>
          </a:p>
          <a:p>
            <a:pPr lvl="1" defTabSz="457200">
              <a:spcBef>
                <a:spcPct val="0"/>
              </a:spcBef>
              <a:buFont typeface="Arial" pitchFamily="34" charset="0"/>
              <a:buChar char="•"/>
              <a:defRPr/>
            </a:pPr>
            <a:endParaRPr lang="en-GB" sz="3200" dirty="0"/>
          </a:p>
        </p:txBody>
      </p:sp>
    </p:spTree>
    <p:extLst>
      <p:ext uri="{BB962C8B-B14F-4D97-AF65-F5344CB8AC3E}">
        <p14:creationId xmlns:p14="http://schemas.microsoft.com/office/powerpoint/2010/main" val="2147267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1D2763"/>
              </a:gs>
              <a:gs pos="100000">
                <a:srgbClr val="CC006A"/>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6" name="Picture 5" descr="Belfast_logo.png"/>
          <p:cNvPicPr>
            <a:picLocks noChangeAspect="1"/>
          </p:cNvPicPr>
          <p:nvPr/>
        </p:nvPicPr>
        <p:blipFill>
          <a:blip r:embed="rId3" cstate="print"/>
          <a:stretch>
            <a:fillRect/>
          </a:stretch>
        </p:blipFill>
        <p:spPr>
          <a:xfrm>
            <a:off x="7177851" y="700616"/>
            <a:ext cx="1280350" cy="329233"/>
          </a:xfrm>
          <a:prstGeom prst="rect">
            <a:avLst/>
          </a:prstGeom>
        </p:spPr>
      </p:pic>
      <p:sp>
        <p:nvSpPr>
          <p:cNvPr id="7" name="TextBox 6"/>
          <p:cNvSpPr txBox="1"/>
          <p:nvPr/>
        </p:nvSpPr>
        <p:spPr>
          <a:xfrm>
            <a:off x="609600" y="540000"/>
            <a:ext cx="5503334" cy="553998"/>
          </a:xfrm>
          <a:prstGeom prst="rect">
            <a:avLst/>
          </a:prstGeom>
          <a:noFill/>
        </p:spPr>
        <p:txBody>
          <a:bodyPr wrap="square" rtlCol="0">
            <a:spAutoFit/>
          </a:bodyPr>
          <a:lstStyle/>
          <a:p>
            <a:r>
              <a:rPr lang="en-GB" sz="3000" b="1" dirty="0" smtClean="0">
                <a:solidFill>
                  <a:schemeClr val="bg1"/>
                </a:solidFill>
                <a:latin typeface="Verdana"/>
                <a:cs typeface="Verdana"/>
              </a:rPr>
              <a:t>Go Social Programme</a:t>
            </a:r>
            <a:endParaRPr lang="en-GB" sz="3000" b="1" dirty="0">
              <a:solidFill>
                <a:schemeClr val="bg1"/>
              </a:solidFill>
              <a:latin typeface="Verdana"/>
              <a:cs typeface="Verdana"/>
            </a:endParaRPr>
          </a:p>
        </p:txBody>
      </p:sp>
      <p:sp>
        <p:nvSpPr>
          <p:cNvPr id="2" name="TextBox 1"/>
          <p:cNvSpPr txBox="1"/>
          <p:nvPr/>
        </p:nvSpPr>
        <p:spPr>
          <a:xfrm>
            <a:off x="609151" y="1409929"/>
            <a:ext cx="7208875" cy="4524315"/>
          </a:xfrm>
          <a:prstGeom prst="rect">
            <a:avLst/>
          </a:prstGeom>
          <a:noFill/>
        </p:spPr>
        <p:txBody>
          <a:bodyPr wrap="square" rtlCol="0">
            <a:spAutoFit/>
          </a:bodyPr>
          <a:lstStyle/>
          <a:p>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Using </a:t>
            </a: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innovative approaches to help you start your own social enterprise or cooperative.</a:t>
            </a:r>
          </a:p>
          <a:p>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year programme running from June 2016 – August 2019</a:t>
            </a:r>
          </a:p>
          <a:p>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Supporting </a:t>
            </a: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a minimum of 150 new and emerging social enterprises or cooperatives across 3 waves.</a:t>
            </a:r>
          </a:p>
          <a:p>
            <a:pPr>
              <a:buFont typeface="Wingdings" pitchFamily="2" charset="2"/>
              <a:buChar char="Ø"/>
            </a:pP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rPr>
              <a:t>www.belfastcity.gov.uk/gosocial</a:t>
            </a: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127156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1D2763"/>
              </a:gs>
              <a:gs pos="100000">
                <a:srgbClr val="CC006A"/>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p>
          <a:p>
            <a:pPr algn="ctr"/>
            <a:endParaRPr lang="en-GB" dirty="0" smtClean="0"/>
          </a:p>
          <a:p>
            <a:pPr algn="ctr"/>
            <a:endParaRPr lang="en-GB" dirty="0" smtClean="0"/>
          </a:p>
          <a:p>
            <a:pPr algn="ctr"/>
            <a:endParaRPr lang="en-GB" dirty="0"/>
          </a:p>
        </p:txBody>
      </p:sp>
      <p:sp>
        <p:nvSpPr>
          <p:cNvPr id="2" name="Title 1"/>
          <p:cNvSpPr>
            <a:spLocks noGrp="1"/>
          </p:cNvSpPr>
          <p:nvPr>
            <p:ph type="title"/>
          </p:nvPr>
        </p:nvSpPr>
        <p:spPr>
          <a:xfrm>
            <a:off x="381001" y="184468"/>
            <a:ext cx="8077200" cy="928236"/>
          </a:xfrm>
        </p:spPr>
        <p:txBody>
          <a:bodyPr>
            <a:normAutofit/>
          </a:bodyPr>
          <a:lstStyle/>
          <a:p>
            <a:r>
              <a:rPr lang="en-GB" sz="2800" b="1" dirty="0">
                <a:solidFill>
                  <a:schemeClr val="bg1"/>
                </a:solidFill>
              </a:rPr>
              <a:t>October 2017 – March 2018 activity</a:t>
            </a:r>
            <a:r>
              <a:rPr lang="en-GB" sz="2800" b="1" dirty="0" smtClean="0">
                <a:solidFill>
                  <a:schemeClr val="bg1"/>
                </a:solidFill>
              </a:rPr>
              <a:t>:</a:t>
            </a:r>
            <a:endParaRPr lang="en-GB" sz="2800" b="1" dirty="0">
              <a:solidFill>
                <a:schemeClr val="bg1"/>
              </a:solidFill>
            </a:endParaRPr>
          </a:p>
        </p:txBody>
      </p:sp>
      <p:pic>
        <p:nvPicPr>
          <p:cNvPr id="9" name="Picture 8" descr="pic_sideA.png"/>
          <p:cNvPicPr>
            <a:picLocks noChangeAspect="1"/>
          </p:cNvPicPr>
          <p:nvPr/>
        </p:nvPicPr>
        <p:blipFill>
          <a:blip r:embed="rId3" cstate="print"/>
          <a:stretch>
            <a:fillRect/>
          </a:stretch>
        </p:blipFill>
        <p:spPr>
          <a:xfrm>
            <a:off x="6389782" y="0"/>
            <a:ext cx="2754217" cy="6858000"/>
          </a:xfrm>
          <a:prstGeom prst="rect">
            <a:avLst/>
          </a:prstGeom>
        </p:spPr>
      </p:pic>
      <p:pic>
        <p:nvPicPr>
          <p:cNvPr id="10" name="Picture 9" descr="Belfast_logo.png"/>
          <p:cNvPicPr>
            <a:picLocks noChangeAspect="1"/>
          </p:cNvPicPr>
          <p:nvPr/>
        </p:nvPicPr>
        <p:blipFill>
          <a:blip r:embed="rId4" cstate="print"/>
          <a:stretch>
            <a:fillRect/>
          </a:stretch>
        </p:blipFill>
        <p:spPr>
          <a:xfrm>
            <a:off x="7619831" y="223136"/>
            <a:ext cx="1280350" cy="329233"/>
          </a:xfrm>
          <a:prstGeom prst="rect">
            <a:avLst/>
          </a:prstGeom>
        </p:spPr>
      </p:pic>
      <p:sp>
        <p:nvSpPr>
          <p:cNvPr id="7" name="TextBox 6"/>
          <p:cNvSpPr txBox="1"/>
          <p:nvPr/>
        </p:nvSpPr>
        <p:spPr>
          <a:xfrm>
            <a:off x="0" y="1112704"/>
            <a:ext cx="6995711" cy="5201424"/>
          </a:xfrm>
          <a:prstGeom prst="rect">
            <a:avLst/>
          </a:prstGeom>
          <a:noFill/>
        </p:spPr>
        <p:txBody>
          <a:bodyPr wrap="square" rtlCol="0">
            <a:spAutoFit/>
          </a:bodyPr>
          <a:lstStyle/>
          <a:p>
            <a:pPr marL="342900" lvl="0" indent="-342900">
              <a:buFont typeface="Arial" panose="020B0604020202020204" pitchFamily="34" charset="0"/>
              <a:buChar char="•"/>
            </a:pP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Develop a </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new Enterprise Framework for the City in partnership with key stakeholders</a:t>
            </a:r>
          </a:p>
          <a:p>
            <a:pPr marL="342900" lvl="0" indent="-342900">
              <a:buFont typeface="Arial" panose="020B0604020202020204" pitchFamily="34" charset="0"/>
              <a:buChar char="•"/>
            </a:pP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Deliver </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enterprise outreach and tailored support to encourage individuals with multiple barriers to start a business</a:t>
            </a:r>
          </a:p>
          <a:p>
            <a:pPr marL="342900" lvl="0" indent="-342900">
              <a:buFont typeface="Arial" panose="020B0604020202020204" pitchFamily="34" charset="0"/>
              <a:buChar char="•"/>
            </a:pP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Deliver </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new start up, growth and sector specific programmes </a:t>
            </a: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 </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support businesses to start and grow</a:t>
            </a:r>
          </a:p>
          <a:p>
            <a:pPr marL="342900" lvl="0" indent="-342900">
              <a:buFont typeface="Arial" panose="020B0604020202020204" pitchFamily="34" charset="0"/>
              <a:buChar char="•"/>
            </a:pP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Develop </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new business accelerator models</a:t>
            </a:r>
          </a:p>
          <a:p>
            <a:pPr marL="342900" lvl="0" indent="-342900">
              <a:buFont typeface="Arial" panose="020B0604020202020204" pitchFamily="34" charset="0"/>
              <a:buChar char="•"/>
            </a:pP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Develop </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a new </a:t>
            </a: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investor </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landing service for </a:t>
            </a: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Belfast to encourage more investment into the city</a:t>
            </a:r>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7661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