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5" r:id="rId2"/>
    <p:sldId id="436" r:id="rId3"/>
    <p:sldId id="418" r:id="rId4"/>
    <p:sldId id="427" r:id="rId5"/>
    <p:sldId id="434" r:id="rId6"/>
    <p:sldId id="437" r:id="rId7"/>
    <p:sldId id="43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69696"/>
    <a:srgbClr val="FFFFFF"/>
    <a:srgbClr val="66FF33"/>
    <a:srgbClr val="EAEAEA"/>
    <a:srgbClr val="FFD08B"/>
    <a:srgbClr val="FF0000"/>
    <a:srgbClr val="FFFF00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248" autoAdjust="0"/>
    <p:restoredTop sz="99231" autoAdjust="0"/>
  </p:normalViewPr>
  <p:slideViewPr>
    <p:cSldViewPr>
      <p:cViewPr varScale="1">
        <p:scale>
          <a:sx n="107" d="100"/>
          <a:sy n="10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50" y="8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E541B0-A1DE-459B-A70D-B5608F92C129}" type="datetimeFigureOut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AE573B-F8EC-4D32-8152-5550077E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5C233DF-958D-4A94-A234-F8483F347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9F6011-3BD2-433B-9029-87AE25DA7CDD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DAC8B-F7F4-4E39-AF87-E8AE1221056A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EB44DD-4F19-4C86-B8E0-82CC858707BD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56BAC5-3C67-430B-A42C-00941AF8B68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79EE11-6F90-4BF5-BEB1-9FA85F1A4062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B696F9-7D28-429F-B7A5-B9CBE3E7479A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3C289A-1879-471F-8D06-F5E424C17F8A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9E8F-0847-41B6-A2B6-406EFC2A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A682-5403-45F0-9DA7-4F3305D60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36B1-1D95-4F24-B10B-CF6922106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395288" y="1196975"/>
          <a:ext cx="7561262" cy="475297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20280"/>
                <a:gridCol w="2520280"/>
                <a:gridCol w="2520280"/>
              </a:tblGrid>
              <a:tr h="594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012D18-6F30-490E-8162-AB5BE7B70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4A6E-F5F0-48C0-9AD9-5564A097E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702B-B5B2-41E8-93FE-6F6A31D47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4474-3BCB-41DB-889B-C65B40B81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A403-32A2-4042-87AD-BF8D81B7A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CAE7-FA9E-4237-A452-CCCA75E67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CF53-7E8D-4F72-A866-EF8C8F61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DAAE-FA19-4D6F-8BFE-3E7E21DAD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1832-FAE0-481C-8A0D-FB1DFDD55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7427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C2159E0-81F3-4306-9474-0AC5F3AF6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23850" y="476250"/>
            <a:ext cx="144463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2275" y="490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287338" y="188913"/>
            <a:ext cx="144462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503238" y="188913"/>
            <a:ext cx="144462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748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3" descr="Wrexhamfc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6084888"/>
            <a:ext cx="29146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FC1864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01013" y="0"/>
            <a:ext cx="1035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8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751763" y="6237288"/>
            <a:ext cx="11842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9" r:id="rId9"/>
    <p:sldLayoutId id="2147483658" r:id="rId10"/>
    <p:sldLayoutId id="2147483657" r:id="rId11"/>
    <p:sldLayoutId id="2147483668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F7F7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F7F7F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ers-direct.org/wp-content/uploads/2013/12/Community_Shares_Guidance_web_pomp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st.org.uk/www3/" TargetMode="External"/><Relationship Id="rId4" Type="http://schemas.openxmlformats.org/officeDocument/2006/relationships/hyperlink" Target="http://clubdevelopment.coop/homepage/about-us/research/community-sha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ommunity_shares_Football-520x2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1412875"/>
            <a:ext cx="73596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are Community Shares 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6202363" cy="4968875"/>
          </a:xfrm>
        </p:spPr>
        <p:txBody>
          <a:bodyPr/>
          <a:lstStyle/>
          <a:p>
            <a:r>
              <a:rPr lang="en-GB" sz="2400" smtClean="0">
                <a:cs typeface="ＭＳ Ｐゴシック" pitchFamily="34" charset="-128"/>
              </a:rPr>
              <a:t>A means to raise finance by offering shares in a Community Benefit Society (CBS). </a:t>
            </a:r>
          </a:p>
          <a:p>
            <a:r>
              <a:rPr lang="en-GB" sz="2400" smtClean="0">
                <a:cs typeface="ＭＳ Ｐゴシック" pitchFamily="34" charset="-128"/>
              </a:rPr>
              <a:t>CBS shares don’t go up in value and are unlikely to go down, </a:t>
            </a:r>
          </a:p>
          <a:p>
            <a:r>
              <a:rPr lang="en-GB" sz="2400" smtClean="0">
                <a:cs typeface="ＭＳ Ｐゴシック" pitchFamily="34" charset="-128"/>
              </a:rPr>
              <a:t>One member, one vote. </a:t>
            </a:r>
          </a:p>
          <a:p>
            <a:r>
              <a:rPr lang="en-GB" sz="2400" smtClean="0">
                <a:cs typeface="ＭＳ Ｐゴシック" pitchFamily="34" charset="-128"/>
              </a:rPr>
              <a:t>Community shares can be withdrawn, </a:t>
            </a:r>
          </a:p>
          <a:p>
            <a:r>
              <a:rPr lang="en-GB" sz="2400" smtClean="0">
                <a:cs typeface="ＭＳ Ｐゴシック" pitchFamily="34" charset="-128"/>
              </a:rPr>
              <a:t>A CBS can pay interest to shareholders, </a:t>
            </a:r>
          </a:p>
          <a:p>
            <a:r>
              <a:rPr lang="en-GB" sz="2400" smtClean="0">
                <a:cs typeface="ＭＳ Ｐゴシック" pitchFamily="34" charset="-128"/>
              </a:rPr>
              <a:t>Maximum investment is £100,000 </a:t>
            </a:r>
          </a:p>
          <a:p>
            <a:r>
              <a:rPr lang="en-GB" sz="2400" smtClean="0">
                <a:cs typeface="ＭＳ Ｐゴシック" pitchFamily="34" charset="-128"/>
              </a:rPr>
              <a:t>Without the regulatory burden and cost of a Limited Company share offer.</a:t>
            </a:r>
          </a:p>
          <a:p>
            <a:pPr>
              <a:buFontTx/>
              <a:buNone/>
            </a:pPr>
            <a:endParaRPr lang="en-GB" sz="800" smtClean="0">
              <a:cs typeface="ＭＳ Ｐゴシック" pitchFamily="34" charset="-128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27284" t="5614" r="28792" b="16216"/>
          <a:stretch>
            <a:fillRect/>
          </a:stretch>
        </p:blipFill>
        <p:spPr bwMode="auto">
          <a:xfrm>
            <a:off x="6732588" y="1773238"/>
            <a:ext cx="2225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WST Community Share Offer</a:t>
            </a:r>
          </a:p>
        </p:txBody>
      </p:sp>
      <p:sp>
        <p:nvSpPr>
          <p:cNvPr id="20482" name="Subtitle 13"/>
          <p:cNvSpPr>
            <a:spLocks noGrp="1"/>
          </p:cNvSpPr>
          <p:nvPr>
            <p:ph idx="1"/>
          </p:nvPr>
        </p:nvSpPr>
        <p:spPr>
          <a:xfrm>
            <a:off x="1763713" y="1052513"/>
            <a:ext cx="6769100" cy="4968875"/>
          </a:xfrm>
        </p:spPr>
        <p:txBody>
          <a:bodyPr/>
          <a:lstStyle/>
          <a:p>
            <a:pPr marL="457200" indent="-457200"/>
            <a:r>
              <a:rPr lang="en-US" sz="2400" smtClean="0">
                <a:cs typeface="ＭＳ Ｐゴシック" pitchFamily="34" charset="-128"/>
              </a:rPr>
              <a:t>Red or Dead campaign launched to raise funds for WST to secure the acquisition of the club and provide working capital. </a:t>
            </a:r>
          </a:p>
          <a:p>
            <a:pPr marL="457200" indent="-457200"/>
            <a:r>
              <a:rPr lang="en-US" sz="2400" smtClean="0">
                <a:cs typeface="ＭＳ Ｐゴシック" pitchFamily="34" charset="-128"/>
              </a:rPr>
              <a:t>90 Subscribers paid £60k into an ESCROW account.</a:t>
            </a:r>
          </a:p>
          <a:p>
            <a:pPr marL="457200" indent="-457200"/>
            <a:r>
              <a:rPr lang="en-US" sz="2400" smtClean="0">
                <a:cs typeface="ＭＳ Ｐゴシック" pitchFamily="34" charset="-128"/>
              </a:rPr>
              <a:t>Full Share Offer launched in April 2012.</a:t>
            </a:r>
          </a:p>
          <a:p>
            <a:pPr marL="457200" indent="-457200"/>
            <a:r>
              <a:rPr lang="en-US" sz="2400" smtClean="0">
                <a:cs typeface="ＭＳ Ｐゴシック" pitchFamily="34" charset="-128"/>
              </a:rPr>
              <a:t>Short term aim to help the business offset forecasted losses.</a:t>
            </a:r>
          </a:p>
          <a:p>
            <a:pPr marL="457200" indent="-457200"/>
            <a:r>
              <a:rPr lang="en-US" sz="2400" smtClean="0">
                <a:cs typeface="ＭＳ Ｐゴシック" pitchFamily="34" charset="-128"/>
              </a:rPr>
              <a:t>Medium term aim to provide capital to improve the business infrastructure. </a:t>
            </a:r>
          </a:p>
          <a:p>
            <a:pPr marL="457200" indent="-457200"/>
            <a:r>
              <a:rPr lang="en-US" sz="2400" smtClean="0">
                <a:cs typeface="ＭＳ Ｐゴシック" pitchFamily="34" charset="-128"/>
              </a:rPr>
              <a:t>Offer not time-bound</a:t>
            </a:r>
          </a:p>
          <a:p>
            <a:pPr marL="457200" indent="-457200">
              <a:buFontTx/>
              <a:buNone/>
            </a:pPr>
            <a:endParaRPr lang="en-US" sz="2400" smtClean="0">
              <a:cs typeface="ＭＳ Ｐゴシック" pitchFamily="34" charset="-128"/>
            </a:endParaRPr>
          </a:p>
          <a:p>
            <a:pPr marL="457200" indent="-457200"/>
            <a:endParaRPr lang="en-US" sz="2000" b="1" smtClean="0">
              <a:cs typeface="ＭＳ Ｐゴシック" pitchFamily="34" charset="-128"/>
            </a:endParaRPr>
          </a:p>
        </p:txBody>
      </p:sp>
      <p:pic>
        <p:nvPicPr>
          <p:cNvPr id="20483" name="Picture 3" descr="Red or D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10795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 l="16785" t="7692" r="32693" b="3117"/>
          <a:stretch>
            <a:fillRect/>
          </a:stretch>
        </p:blipFill>
        <p:spPr bwMode="auto">
          <a:xfrm>
            <a:off x="468313" y="3573463"/>
            <a:ext cx="1087437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to Members</a:t>
            </a:r>
          </a:p>
        </p:txBody>
      </p:sp>
      <p:sp>
        <p:nvSpPr>
          <p:cNvPr id="22530" name="Subtitle 13"/>
          <p:cNvSpPr>
            <a:spLocks noGrp="1"/>
          </p:cNvSpPr>
          <p:nvPr>
            <p:ph idx="1"/>
          </p:nvPr>
        </p:nvSpPr>
        <p:spPr>
          <a:xfrm>
            <a:off x="457200" y="1052513"/>
            <a:ext cx="6202363" cy="4968875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ＭＳ Ｐゴシック" pitchFamily="34" charset="-128"/>
              </a:rPr>
              <a:t>Receive a Share Certificate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Option to receive interest up to 2% above Bank of England Base Rate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Option to spread payments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Donate a ticket to WST’s chosen charities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Opportunity to receive tax relief  through the Enterprise Investment Scheme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Lifetime membership of WST</a:t>
            </a:r>
          </a:p>
          <a:p>
            <a:pPr eaLnBrk="1" hangingPunct="1"/>
            <a:r>
              <a:rPr lang="en-US" sz="2400" smtClean="0">
                <a:cs typeface="ＭＳ Ｐゴシック" pitchFamily="34" charset="-128"/>
              </a:rPr>
              <a:t>Shares can be withdrawn (subject to </a:t>
            </a:r>
          </a:p>
          <a:p>
            <a:pPr eaLnBrk="1" hangingPunct="1">
              <a:buFontTx/>
              <a:buNone/>
            </a:pPr>
            <a:r>
              <a:rPr lang="en-US" sz="2400" smtClean="0">
                <a:cs typeface="ＭＳ Ｐゴシック" pitchFamily="34" charset="-128"/>
              </a:rPr>
              <a:t>  	T’s &amp; C’s)</a:t>
            </a:r>
            <a:endParaRPr lang="en-US" sz="2000" smtClean="0">
              <a:cs typeface="ＭＳ Ｐゴシック" pitchFamily="34" charset="-128"/>
            </a:endParaRPr>
          </a:p>
        </p:txBody>
      </p:sp>
      <p:pic>
        <p:nvPicPr>
          <p:cNvPr id="22531" name="Picture 17"/>
          <p:cNvPicPr>
            <a:picLocks noChangeAspect="1" noChangeArrowheads="1"/>
          </p:cNvPicPr>
          <p:nvPr/>
        </p:nvPicPr>
        <p:blipFill>
          <a:blip r:embed="rId3"/>
          <a:srcRect l="16817" t="28899" r="56711" b="41995"/>
          <a:stretch>
            <a:fillRect/>
          </a:stretch>
        </p:blipFill>
        <p:spPr bwMode="auto">
          <a:xfrm>
            <a:off x="7164388" y="2420938"/>
            <a:ext cx="1511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Shares – Current Position</a:t>
            </a:r>
          </a:p>
        </p:txBody>
      </p:sp>
      <p:sp>
        <p:nvSpPr>
          <p:cNvPr id="24578" name="Subtitle 13"/>
          <p:cNvSpPr>
            <a:spLocks noGrp="1"/>
          </p:cNvSpPr>
          <p:nvPr>
            <p:ph idx="1"/>
          </p:nvPr>
        </p:nvSpPr>
        <p:spPr>
          <a:xfrm>
            <a:off x="457200" y="1052513"/>
            <a:ext cx="6562725" cy="4968875"/>
          </a:xfrm>
        </p:spPr>
        <p:txBody>
          <a:bodyPr/>
          <a:lstStyle/>
          <a:p>
            <a:r>
              <a:rPr lang="en-GB" sz="2400" smtClean="0">
                <a:cs typeface="ＭＳ Ｐゴシック" pitchFamily="34" charset="-128"/>
              </a:rPr>
              <a:t>350 investors have invested over £150k</a:t>
            </a:r>
          </a:p>
          <a:p>
            <a:r>
              <a:rPr lang="en-GB" sz="2400" smtClean="0">
                <a:cs typeface="ＭＳ Ｐゴシック" pitchFamily="34" charset="-128"/>
              </a:rPr>
              <a:t>The funds raised are being ring fenced for infrastructure projects.</a:t>
            </a:r>
          </a:p>
          <a:p>
            <a:r>
              <a:rPr lang="en-GB" sz="2400" smtClean="0">
                <a:cs typeface="ＭＳ Ｐゴシック" pitchFamily="34" charset="-128"/>
              </a:rPr>
              <a:t>Process in place to authorise Community Share Spend</a:t>
            </a:r>
          </a:p>
          <a:p>
            <a:r>
              <a:rPr lang="en-GB" sz="2400" smtClean="0">
                <a:cs typeface="ＭＳ Ｐゴシック" pitchFamily="34" charset="-128"/>
              </a:rPr>
              <a:t>Approx £75k has been spent on Shop/Office development</a:t>
            </a:r>
          </a:p>
          <a:p>
            <a:r>
              <a:rPr lang="en-GB" sz="2400" smtClean="0">
                <a:cs typeface="ＭＳ Ｐゴシック" pitchFamily="34" charset="-128"/>
              </a:rPr>
              <a:t>Other Potential Projects: </a:t>
            </a:r>
          </a:p>
          <a:p>
            <a:pPr lvl="1"/>
            <a:r>
              <a:rPr lang="en-GB" sz="2000" smtClean="0">
                <a:ea typeface="ＭＳ Ｐゴシック" pitchFamily="34" charset="-128"/>
              </a:rPr>
              <a:t>Upgrade of IT infrastructure</a:t>
            </a:r>
          </a:p>
          <a:p>
            <a:pPr lvl="1"/>
            <a:r>
              <a:rPr lang="en-GB" sz="2000" smtClean="0">
                <a:ea typeface="ＭＳ Ｐゴシック" pitchFamily="34" charset="-128"/>
              </a:rPr>
              <a:t>Solar Energy Generation</a:t>
            </a:r>
          </a:p>
          <a:p>
            <a:pPr lvl="1"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35825" y="1484313"/>
            <a:ext cx="642938" cy="1800225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239000" y="3141663"/>
            <a:ext cx="642938" cy="20224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ＭＳ Ｐゴシック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743825" y="1806575"/>
            <a:ext cx="128588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743825" y="4872038"/>
            <a:ext cx="128588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753350" y="3830638"/>
            <a:ext cx="128588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753350" y="2754313"/>
            <a:ext cx="128588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7239000" y="1125538"/>
            <a:ext cx="633413" cy="4038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7872413" y="1628775"/>
            <a:ext cx="1271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£150,000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7881938" y="2568575"/>
            <a:ext cx="127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£100,000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7881938" y="3644900"/>
            <a:ext cx="127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£50,000</a:t>
            </a:r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7872413" y="4687888"/>
            <a:ext cx="1271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£0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092950" y="4875213"/>
            <a:ext cx="917575" cy="8858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Ticket Office &amp; Club Shop</a:t>
            </a:r>
          </a:p>
        </p:txBody>
      </p:sp>
      <p:pic>
        <p:nvPicPr>
          <p:cNvPr id="26626" name="Content Placeholder 3" descr="Club Shop 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762375"/>
            <a:ext cx="3168650" cy="2366963"/>
          </a:xfrm>
        </p:spPr>
      </p:pic>
      <p:pic>
        <p:nvPicPr>
          <p:cNvPr id="26627" name="Picture 4" descr="Club Shop 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341438"/>
            <a:ext cx="31416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 l="5649" t="14761" r="50562" b="14969"/>
          <a:stretch>
            <a:fillRect/>
          </a:stretch>
        </p:blipFill>
        <p:spPr bwMode="auto">
          <a:xfrm>
            <a:off x="684213" y="1341438"/>
            <a:ext cx="31670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Resources	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smtClean="0">
                <a:cs typeface="ＭＳ Ｐゴシック" pitchFamily="34" charset="-128"/>
              </a:rPr>
              <a:t>Produced by Supporters Direct in partnership with the Community Shares Unit</a:t>
            </a:r>
          </a:p>
          <a:p>
            <a:pPr>
              <a:buFontTx/>
              <a:buNone/>
            </a:pPr>
            <a:endParaRPr lang="en-GB" sz="1600" smtClean="0">
              <a:cs typeface="ＭＳ Ｐゴシック" pitchFamily="34" charset="-128"/>
            </a:endParaRPr>
          </a:p>
          <a:p>
            <a:r>
              <a:rPr lang="en-GB" sz="1600" smtClean="0">
                <a:cs typeface="ＭＳ Ｐゴシック" pitchFamily="34" charset="-128"/>
                <a:hlinkClick r:id="rId3"/>
              </a:rPr>
              <a:t>www.supporters-direct.org/wp-content/uploads/2013/12/Community_Shares_Guidance_web_pomp.pdf</a:t>
            </a:r>
            <a:endParaRPr lang="en-GB" sz="1600" smtClean="0"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GB" sz="1600" smtClean="0">
              <a:cs typeface="ＭＳ Ｐゴシック" pitchFamily="34" charset="-128"/>
            </a:endParaRPr>
          </a:p>
          <a:p>
            <a:r>
              <a:rPr lang="en-GB" sz="1600" smtClean="0">
                <a:cs typeface="ＭＳ Ｐゴシック" pitchFamily="34" charset="-128"/>
              </a:rPr>
              <a:t>Animation - explains what community shares are in the context of sports clubs in 2 minutes</a:t>
            </a:r>
          </a:p>
          <a:p>
            <a:endParaRPr lang="en-GB" sz="1600" smtClean="0">
              <a:cs typeface="ＭＳ Ｐゴシック" pitchFamily="34" charset="-128"/>
              <a:hlinkClick r:id="rId4"/>
            </a:endParaRPr>
          </a:p>
          <a:p>
            <a:r>
              <a:rPr lang="en-GB" sz="1600" smtClean="0">
                <a:cs typeface="ＭＳ Ｐゴシック" pitchFamily="34" charset="-128"/>
                <a:hlinkClick r:id="rId4"/>
              </a:rPr>
              <a:t>http://clubdevelopment.coop/homepage/about-us/research/community-shares/</a:t>
            </a:r>
            <a:endParaRPr lang="en-GB" sz="1600" smtClean="0">
              <a:cs typeface="ＭＳ Ｐゴシック" pitchFamily="34" charset="-128"/>
            </a:endParaRPr>
          </a:p>
          <a:p>
            <a:pPr>
              <a:buFontTx/>
              <a:buNone/>
            </a:pPr>
            <a:endParaRPr lang="en-GB" sz="1600" smtClean="0">
              <a:cs typeface="ＭＳ Ｐゴシック" pitchFamily="34" charset="-128"/>
            </a:endParaRPr>
          </a:p>
          <a:p>
            <a:r>
              <a:rPr lang="en-GB" sz="1600" smtClean="0">
                <a:cs typeface="ＭＳ Ｐゴシック" pitchFamily="34" charset="-128"/>
              </a:rPr>
              <a:t>Further information on WST’s Share Offer</a:t>
            </a:r>
          </a:p>
          <a:p>
            <a:endParaRPr lang="en-GB" sz="1600" smtClean="0">
              <a:cs typeface="ＭＳ Ｐゴシック" pitchFamily="34" charset="-128"/>
            </a:endParaRPr>
          </a:p>
          <a:p>
            <a:r>
              <a:rPr lang="en-GB" sz="1600" smtClean="0">
                <a:cs typeface="ＭＳ Ｐゴシック" pitchFamily="34" charset="-128"/>
                <a:hlinkClick r:id="rId5"/>
              </a:rPr>
              <a:t>http://wst.org.uk/www3/</a:t>
            </a:r>
            <a:endParaRPr lang="en-GB" sz="1600" smtClean="0">
              <a:cs typeface="ＭＳ Ｐゴシック" pitchFamily="34" charset="-128"/>
            </a:endParaRPr>
          </a:p>
          <a:p>
            <a:endParaRPr lang="en-GB" sz="1600" smtClean="0">
              <a:cs typeface="ＭＳ Ｐゴシック" pitchFamily="34" charset="-128"/>
            </a:endParaRPr>
          </a:p>
          <a:p>
            <a:endParaRPr lang="en-GB" sz="1600" smtClean="0">
              <a:cs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312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ＭＳ Ｐゴシック</vt:lpstr>
      <vt:lpstr>Default Design</vt:lpstr>
      <vt:lpstr>Slide 1</vt:lpstr>
      <vt:lpstr>What are Community Shares ?</vt:lpstr>
      <vt:lpstr>WST Community Share Offer</vt:lpstr>
      <vt:lpstr>Benefits to Members</vt:lpstr>
      <vt:lpstr>Community Shares – Current Position</vt:lpstr>
      <vt:lpstr>Ticket Office &amp; Club Shop</vt:lpstr>
      <vt:lpstr>Further Resources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</dc:creator>
  <cp:lastModifiedBy>NICOOP</cp:lastModifiedBy>
  <cp:revision>442</cp:revision>
  <cp:lastPrinted>2012-06-27T22:05:02Z</cp:lastPrinted>
  <dcterms:created xsi:type="dcterms:W3CDTF">2010-08-15T18:56:17Z</dcterms:created>
  <dcterms:modified xsi:type="dcterms:W3CDTF">2014-05-08T14:35:01Z</dcterms:modified>
</cp:coreProperties>
</file>