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74" r:id="rId4"/>
    <p:sldId id="257" r:id="rId5"/>
    <p:sldId id="258" r:id="rId6"/>
    <p:sldId id="275" r:id="rId7"/>
    <p:sldId id="267" r:id="rId8"/>
    <p:sldId id="271" r:id="rId9"/>
    <p:sldId id="277" r:id="rId10"/>
    <p:sldId id="273" r:id="rId11"/>
    <p:sldId id="266" r:id="rId12"/>
    <p:sldId id="261" r:id="rId13"/>
    <p:sldId id="278" r:id="rId14"/>
    <p:sldId id="264" r:id="rId15"/>
    <p:sldId id="259" r:id="rId16"/>
    <p:sldId id="276" r:id="rId17"/>
    <p:sldId id="260" r:id="rId18"/>
    <p:sldId id="272" r:id="rId19"/>
    <p:sldId id="265" r:id="rId20"/>
    <p:sldId id="27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8C6D3FF-34F8-4EBB-91B9-A1F9B3BD9A22}" type="datetimeFigureOut">
              <a:rPr lang="en-GB" smtClean="0"/>
              <a:pPr/>
              <a:t>04/12/2013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ACDEBF-AAB7-4F6C-B2E4-03309ABB5BF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C6D3FF-34F8-4EBB-91B9-A1F9B3BD9A22}" type="datetimeFigureOut">
              <a:rPr lang="en-GB" smtClean="0"/>
              <a:pPr/>
              <a:t>04/12/2013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ACDEBF-AAB7-4F6C-B2E4-03309ABB5BF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C6D3FF-34F8-4EBB-91B9-A1F9B3BD9A22}" type="datetimeFigureOut">
              <a:rPr lang="en-GB" smtClean="0"/>
              <a:pPr/>
              <a:t>04/12/2013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ACDEBF-AAB7-4F6C-B2E4-03309ABB5BF5}"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8C6D3FF-34F8-4EBB-91B9-A1F9B3BD9A22}" type="datetimeFigureOut">
              <a:rPr lang="en-GB" smtClean="0">
                <a:solidFill>
                  <a:prstClr val="black">
                    <a:tint val="75000"/>
                  </a:prstClr>
                </a:solidFill>
              </a:rPr>
              <a:pPr/>
              <a:t>04/12/2013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FACDEBF-AAB7-4F6C-B2E4-03309ABB5BF5}"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C6D3FF-34F8-4EBB-91B9-A1F9B3BD9A22}" type="datetimeFigureOut">
              <a:rPr lang="en-GB" smtClean="0">
                <a:solidFill>
                  <a:prstClr val="black">
                    <a:tint val="75000"/>
                  </a:prstClr>
                </a:solidFill>
              </a:rPr>
              <a:pPr/>
              <a:t>04/12/2013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FACDEBF-AAB7-4F6C-B2E4-03309ABB5BF5}"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C6D3FF-34F8-4EBB-91B9-A1F9B3BD9A22}" type="datetimeFigureOut">
              <a:rPr lang="en-GB" smtClean="0">
                <a:solidFill>
                  <a:prstClr val="black">
                    <a:tint val="75000"/>
                  </a:prstClr>
                </a:solidFill>
              </a:rPr>
              <a:pPr/>
              <a:t>04/12/2013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FACDEBF-AAB7-4F6C-B2E4-03309ABB5BF5}"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8C6D3FF-34F8-4EBB-91B9-A1F9B3BD9A22}" type="datetimeFigureOut">
              <a:rPr lang="en-GB" smtClean="0">
                <a:solidFill>
                  <a:prstClr val="black">
                    <a:tint val="75000"/>
                  </a:prstClr>
                </a:solidFill>
              </a:rPr>
              <a:pPr/>
              <a:t>04/12/2013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FACDEBF-AAB7-4F6C-B2E4-03309ABB5BF5}"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8C6D3FF-34F8-4EBB-91B9-A1F9B3BD9A22}" type="datetimeFigureOut">
              <a:rPr lang="en-GB" smtClean="0">
                <a:solidFill>
                  <a:prstClr val="black">
                    <a:tint val="75000"/>
                  </a:prstClr>
                </a:solidFill>
              </a:rPr>
              <a:pPr/>
              <a:t>04/12/2013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FACDEBF-AAB7-4F6C-B2E4-03309ABB5BF5}"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8C6D3FF-34F8-4EBB-91B9-A1F9B3BD9A22}" type="datetimeFigureOut">
              <a:rPr lang="en-GB" smtClean="0">
                <a:solidFill>
                  <a:prstClr val="black">
                    <a:tint val="75000"/>
                  </a:prstClr>
                </a:solidFill>
              </a:rPr>
              <a:pPr/>
              <a:t>04/12/2013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FACDEBF-AAB7-4F6C-B2E4-03309ABB5BF5}"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6D3FF-34F8-4EBB-91B9-A1F9B3BD9A22}" type="datetimeFigureOut">
              <a:rPr lang="en-GB" smtClean="0">
                <a:solidFill>
                  <a:prstClr val="black">
                    <a:tint val="75000"/>
                  </a:prstClr>
                </a:solidFill>
              </a:rPr>
              <a:pPr/>
              <a:t>04/12/2013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FACDEBF-AAB7-4F6C-B2E4-03309ABB5BF5}"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6D3FF-34F8-4EBB-91B9-A1F9B3BD9A22}" type="datetimeFigureOut">
              <a:rPr lang="en-GB" smtClean="0">
                <a:solidFill>
                  <a:prstClr val="black">
                    <a:tint val="75000"/>
                  </a:prstClr>
                </a:solidFill>
              </a:rPr>
              <a:pPr/>
              <a:t>04/12/2013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FACDEBF-AAB7-4F6C-B2E4-03309ABB5BF5}"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C6D3FF-34F8-4EBB-91B9-A1F9B3BD9A22}" type="datetimeFigureOut">
              <a:rPr lang="en-GB" smtClean="0"/>
              <a:pPr/>
              <a:t>04/12/2013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ACDEBF-AAB7-4F6C-B2E4-03309ABB5BF5}"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6D3FF-34F8-4EBB-91B9-A1F9B3BD9A22}" type="datetimeFigureOut">
              <a:rPr lang="en-GB" smtClean="0">
                <a:solidFill>
                  <a:prstClr val="black">
                    <a:tint val="75000"/>
                  </a:prstClr>
                </a:solidFill>
              </a:rPr>
              <a:pPr/>
              <a:t>04/12/2013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FACDEBF-AAB7-4F6C-B2E4-03309ABB5BF5}"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C6D3FF-34F8-4EBB-91B9-A1F9B3BD9A22}" type="datetimeFigureOut">
              <a:rPr lang="en-GB" smtClean="0">
                <a:solidFill>
                  <a:prstClr val="black">
                    <a:tint val="75000"/>
                  </a:prstClr>
                </a:solidFill>
              </a:rPr>
              <a:pPr/>
              <a:t>04/12/2013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FACDEBF-AAB7-4F6C-B2E4-03309ABB5BF5}"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C6D3FF-34F8-4EBB-91B9-A1F9B3BD9A22}" type="datetimeFigureOut">
              <a:rPr lang="en-GB" smtClean="0">
                <a:solidFill>
                  <a:prstClr val="black">
                    <a:tint val="75000"/>
                  </a:prstClr>
                </a:solidFill>
              </a:rPr>
              <a:pPr/>
              <a:t>04/12/2013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FACDEBF-AAB7-4F6C-B2E4-03309ABB5BF5}"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C6D3FF-34F8-4EBB-91B9-A1F9B3BD9A22}" type="datetimeFigureOut">
              <a:rPr lang="en-GB" smtClean="0"/>
              <a:pPr/>
              <a:t>04/12/2013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ACDEBF-AAB7-4F6C-B2E4-03309ABB5BF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8C6D3FF-34F8-4EBB-91B9-A1F9B3BD9A22}" type="datetimeFigureOut">
              <a:rPr lang="en-GB" smtClean="0"/>
              <a:pPr/>
              <a:t>04/12/2013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ACDEBF-AAB7-4F6C-B2E4-03309ABB5BF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8C6D3FF-34F8-4EBB-91B9-A1F9B3BD9A22}" type="datetimeFigureOut">
              <a:rPr lang="en-GB" smtClean="0"/>
              <a:pPr/>
              <a:t>04/12/2013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FACDEBF-AAB7-4F6C-B2E4-03309ABB5BF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8C6D3FF-34F8-4EBB-91B9-A1F9B3BD9A22}" type="datetimeFigureOut">
              <a:rPr lang="en-GB" smtClean="0"/>
              <a:pPr/>
              <a:t>04/12/2013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FACDEBF-AAB7-4F6C-B2E4-03309ABB5BF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6D3FF-34F8-4EBB-91B9-A1F9B3BD9A22}" type="datetimeFigureOut">
              <a:rPr lang="en-GB" smtClean="0"/>
              <a:pPr/>
              <a:t>04/12/2013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FACDEBF-AAB7-4F6C-B2E4-03309ABB5BF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6D3FF-34F8-4EBB-91B9-A1F9B3BD9A22}" type="datetimeFigureOut">
              <a:rPr lang="en-GB" smtClean="0"/>
              <a:pPr/>
              <a:t>04/12/2013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ACDEBF-AAB7-4F6C-B2E4-03309ABB5BF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6D3FF-34F8-4EBB-91B9-A1F9B3BD9A22}" type="datetimeFigureOut">
              <a:rPr lang="en-GB" smtClean="0"/>
              <a:pPr/>
              <a:t>04/12/2013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ACDEBF-AAB7-4F6C-B2E4-03309ABB5BF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6D3FF-34F8-4EBB-91B9-A1F9B3BD9A22}" type="datetimeFigureOut">
              <a:rPr lang="en-GB" smtClean="0"/>
              <a:pPr/>
              <a:t>04/12/2013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ACDEBF-AAB7-4F6C-B2E4-03309ABB5BF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6D3FF-34F8-4EBB-91B9-A1F9B3BD9A22}" type="datetimeFigureOut">
              <a:rPr lang="en-GB" smtClean="0">
                <a:solidFill>
                  <a:prstClr val="black">
                    <a:tint val="75000"/>
                  </a:prstClr>
                </a:solidFill>
              </a:rPr>
              <a:pPr/>
              <a:t>04/12/2013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ACDEBF-AAB7-4F6C-B2E4-03309ABB5BF5}" type="slidenum">
              <a:rPr lang="en-GB" smtClean="0">
                <a:solidFill>
                  <a:prstClr val="black">
                    <a:tint val="75000"/>
                  </a:prstClr>
                </a:solidFill>
              </a:rPr>
              <a:pPr/>
              <a:t>‹#›</a:t>
            </a:fld>
            <a:endParaRPr lang="en-GB">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3648" y="5654080"/>
            <a:ext cx="6400800" cy="1087288"/>
          </a:xfrm>
        </p:spPr>
        <p:txBody>
          <a:bodyPr>
            <a:normAutofit fontScale="70000" lnSpcReduction="20000"/>
          </a:bodyPr>
          <a:lstStyle/>
          <a:p>
            <a:r>
              <a:rPr lang="en-GB" b="1" dirty="0" smtClean="0">
                <a:solidFill>
                  <a:schemeClr val="tx1">
                    <a:lumMod val="75000"/>
                    <a:lumOff val="25000"/>
                  </a:schemeClr>
                </a:solidFill>
              </a:rPr>
              <a:t>Nigel Brady</a:t>
            </a:r>
          </a:p>
          <a:p>
            <a:r>
              <a:rPr lang="en-GB" b="1" dirty="0" smtClean="0">
                <a:solidFill>
                  <a:schemeClr val="tx1">
                    <a:lumMod val="75000"/>
                    <a:lumOff val="25000"/>
                  </a:schemeClr>
                </a:solidFill>
              </a:rPr>
              <a:t>Chairman</a:t>
            </a:r>
          </a:p>
          <a:p>
            <a:r>
              <a:rPr lang="en-GB" b="1" dirty="0" smtClean="0">
                <a:solidFill>
                  <a:schemeClr val="tx1">
                    <a:lumMod val="75000"/>
                    <a:lumOff val="25000"/>
                  </a:schemeClr>
                </a:solidFill>
              </a:rPr>
              <a:t>5</a:t>
            </a:r>
            <a:r>
              <a:rPr lang="en-GB" b="1" baseline="30000" dirty="0" smtClean="0">
                <a:solidFill>
                  <a:schemeClr val="tx1">
                    <a:lumMod val="75000"/>
                    <a:lumOff val="25000"/>
                  </a:schemeClr>
                </a:solidFill>
              </a:rPr>
              <a:t>th</a:t>
            </a:r>
            <a:r>
              <a:rPr lang="en-GB" b="1" dirty="0" smtClean="0">
                <a:solidFill>
                  <a:schemeClr val="tx1">
                    <a:lumMod val="75000"/>
                    <a:lumOff val="25000"/>
                  </a:schemeClr>
                </a:solidFill>
              </a:rPr>
              <a:t> December 2013</a:t>
            </a:r>
            <a:endParaRPr lang="en-GB" b="1"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Social Enterprise Awards NI 2013</a:t>
            </a:r>
            <a:endParaRPr lang="en-GB" dirty="0"/>
          </a:p>
        </p:txBody>
      </p:sp>
      <p:pic>
        <p:nvPicPr>
          <p:cNvPr id="4" name="Content Placeholder 3" descr="awardwinners2.jpg"/>
          <p:cNvPicPr>
            <a:picLocks noGrp="1" noChangeAspect="1"/>
          </p:cNvPicPr>
          <p:nvPr>
            <p:ph idx="1"/>
          </p:nvPr>
        </p:nvPicPr>
        <p:blipFill>
          <a:blip r:embed="rId3" cstate="print"/>
          <a:stretch>
            <a:fillRect/>
          </a:stretch>
        </p:blipFill>
        <p:spPr>
          <a:xfrm>
            <a:off x="1331640" y="1546324"/>
            <a:ext cx="5976664" cy="4273314"/>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1">
                    <a:lumMod val="75000"/>
                    <a:lumOff val="25000"/>
                  </a:schemeClr>
                </a:solidFill>
              </a:rPr>
              <a:t>Community Fund - Education</a:t>
            </a:r>
            <a:endParaRPr lang="en-GB" b="1" dirty="0" smtClean="0"/>
          </a:p>
        </p:txBody>
      </p:sp>
      <p:pic>
        <p:nvPicPr>
          <p:cNvPr id="5" name="Content Placeholder 4" descr="288374_230183523769775_133587891_o.jpg"/>
          <p:cNvPicPr>
            <a:picLocks noGrp="1" noChangeAspect="1"/>
          </p:cNvPicPr>
          <p:nvPr>
            <p:ph idx="1"/>
          </p:nvPr>
        </p:nvPicPr>
        <p:blipFill>
          <a:blip r:embed="rId3" cstate="print"/>
          <a:stretch>
            <a:fillRect/>
          </a:stretch>
        </p:blipFill>
        <p:spPr>
          <a:xfrm>
            <a:off x="1403648" y="1340768"/>
            <a:ext cx="6034617" cy="452596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tx1">
                    <a:lumMod val="75000"/>
                    <a:lumOff val="25000"/>
                  </a:schemeClr>
                </a:solidFill>
              </a:rPr>
              <a:t>Enterprise Investment Scheme (EIS)</a:t>
            </a:r>
            <a:endParaRPr lang="en-GB" b="1" dirty="0">
              <a:solidFill>
                <a:schemeClr val="tx1">
                  <a:lumMod val="75000"/>
                  <a:lumOff val="25000"/>
                </a:schemeClr>
              </a:solidFill>
            </a:endParaRPr>
          </a:p>
        </p:txBody>
      </p:sp>
      <p:sp>
        <p:nvSpPr>
          <p:cNvPr id="5" name="Content Placeholder 4"/>
          <p:cNvSpPr>
            <a:spLocks noGrp="1"/>
          </p:cNvSpPr>
          <p:nvPr>
            <p:ph idx="1"/>
          </p:nvPr>
        </p:nvSpPr>
        <p:spPr/>
        <p:txBody>
          <a:bodyPr>
            <a:normAutofit fontScale="92500" lnSpcReduction="20000"/>
          </a:bodyPr>
          <a:lstStyle/>
          <a:p>
            <a:pPr fontAlgn="base"/>
            <a:r>
              <a:rPr lang="en-US" b="1" i="1" dirty="0" smtClean="0"/>
              <a:t>The Drumlin Wind Energy Co-operative has received confirmation from HMRC that the shares in Drumlin Wind qualify for EIS tax relief.  As an investor in Drumlin Wind, you will be eligible to claim relief on your income tax. The relief is 30 per cent of the cost of shares (minimum £500), to be set against your income tax liability for the tax year in which the investment was made. An EIS3 claim form will be issued once Drumlin Wind has been trading for four months.</a:t>
            </a:r>
          </a:p>
          <a:p>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chemeClr val="tx1">
                    <a:lumMod val="75000"/>
                    <a:lumOff val="25000"/>
                  </a:schemeClr>
                </a:solidFill>
              </a:rPr>
              <a:t>12</a:t>
            </a:r>
            <a:r>
              <a:rPr lang="en-GB" b="1" baseline="30000" dirty="0" smtClean="0">
                <a:solidFill>
                  <a:schemeClr val="tx1">
                    <a:lumMod val="75000"/>
                    <a:lumOff val="25000"/>
                  </a:schemeClr>
                </a:solidFill>
              </a:rPr>
              <a:t>th</a:t>
            </a:r>
            <a:r>
              <a:rPr lang="en-GB" b="1" dirty="0" smtClean="0">
                <a:solidFill>
                  <a:schemeClr val="tx1">
                    <a:lumMod val="75000"/>
                    <a:lumOff val="25000"/>
                  </a:schemeClr>
                </a:solidFill>
              </a:rPr>
              <a:t> November 2012</a:t>
            </a:r>
            <a:endParaRPr lang="en-GB" dirty="0"/>
          </a:p>
        </p:txBody>
      </p:sp>
      <p:pic>
        <p:nvPicPr>
          <p:cNvPr id="4" name="Content Placeholder 3" descr="374428_287692644685529_1685722729_n.jpg"/>
          <p:cNvPicPr>
            <a:picLocks noGrp="1" noChangeAspect="1"/>
          </p:cNvPicPr>
          <p:nvPr>
            <p:ph idx="1"/>
          </p:nvPr>
        </p:nvPicPr>
        <p:blipFill>
          <a:blip r:embed="rId3" cstate="print"/>
          <a:stretch>
            <a:fillRect/>
          </a:stretch>
        </p:blipFill>
        <p:spPr>
          <a:xfrm>
            <a:off x="3131840" y="1556792"/>
            <a:ext cx="2959223" cy="1972815"/>
          </a:xfrm>
        </p:spPr>
      </p:pic>
      <p:sp>
        <p:nvSpPr>
          <p:cNvPr id="5" name="Rectangle 4"/>
          <p:cNvSpPr/>
          <p:nvPr/>
        </p:nvSpPr>
        <p:spPr>
          <a:xfrm>
            <a:off x="827584" y="3789040"/>
            <a:ext cx="7848872" cy="2431435"/>
          </a:xfrm>
          <a:prstGeom prst="rect">
            <a:avLst/>
          </a:prstGeom>
        </p:spPr>
        <p:txBody>
          <a:bodyPr wrap="square">
            <a:spAutoFit/>
          </a:bodyPr>
          <a:lstStyle/>
          <a:p>
            <a:pPr algn="ctr"/>
            <a:r>
              <a:rPr lang="en-US" sz="3000" b="1" dirty="0" smtClean="0"/>
              <a:t>A sod-cutting ceremony with South Antrim MLA Minister David Ford marked the beginning of construction on Northern Ireland’s first community-owned wind energy project, Drumlin Wind Energy Co-operative</a:t>
            </a:r>
            <a:r>
              <a:rPr lang="en-US" sz="3200" b="1" dirty="0" smtClean="0"/>
              <a:t>. </a:t>
            </a:r>
            <a:endParaRPr lang="en-GB" sz="32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1">
                    <a:lumMod val="75000"/>
                    <a:lumOff val="25000"/>
                  </a:schemeClr>
                </a:solidFill>
              </a:rPr>
              <a:t>Future Plan</a:t>
            </a:r>
            <a:endParaRPr lang="en-GB" dirty="0"/>
          </a:p>
        </p:txBody>
      </p:sp>
      <p:sp>
        <p:nvSpPr>
          <p:cNvPr id="3" name="Content Placeholder 2"/>
          <p:cNvSpPr>
            <a:spLocks noGrp="1"/>
          </p:cNvSpPr>
          <p:nvPr>
            <p:ph idx="1"/>
          </p:nvPr>
        </p:nvSpPr>
        <p:spPr/>
        <p:txBody>
          <a:bodyPr>
            <a:normAutofit/>
          </a:bodyPr>
          <a:lstStyle/>
          <a:p>
            <a:endParaRPr lang="en-GB" sz="3000" b="1" dirty="0" smtClean="0"/>
          </a:p>
          <a:p>
            <a:r>
              <a:rPr lang="en-GB" sz="3000" b="1" dirty="0" smtClean="0"/>
              <a:t>Increase the renewable energy generated by </a:t>
            </a:r>
            <a:r>
              <a:rPr lang="en-GB" sz="3000" b="1" dirty="0" smtClean="0"/>
              <a:t>Drumlin;</a:t>
            </a:r>
            <a:endParaRPr lang="en-GB" sz="3000" b="1" dirty="0" smtClean="0"/>
          </a:p>
          <a:p>
            <a:r>
              <a:rPr lang="en-GB" sz="3000" b="1" dirty="0" smtClean="0"/>
              <a:t>Increase </a:t>
            </a:r>
            <a:r>
              <a:rPr lang="en-GB" sz="3000" b="1" dirty="0" smtClean="0"/>
              <a:t>Drumlin’s</a:t>
            </a:r>
            <a:r>
              <a:rPr lang="en-GB" sz="3000" b="1" dirty="0" smtClean="0"/>
              <a:t> </a:t>
            </a:r>
            <a:r>
              <a:rPr lang="en-GB" sz="3000" b="1" dirty="0" smtClean="0"/>
              <a:t>membership </a:t>
            </a:r>
            <a:r>
              <a:rPr lang="en-GB" sz="3000" b="1" dirty="0" smtClean="0"/>
              <a:t>base;</a:t>
            </a:r>
            <a:endParaRPr lang="en-GB" sz="3000" b="1" dirty="0" smtClean="0"/>
          </a:p>
          <a:p>
            <a:r>
              <a:rPr lang="en-GB" sz="3000" b="1" dirty="0" smtClean="0"/>
              <a:t>At least equal and hopefully exceed the average forecast returns for all </a:t>
            </a:r>
            <a:r>
              <a:rPr lang="en-GB" sz="3000" b="1" dirty="0" smtClean="0"/>
              <a:t>Drumlin members</a:t>
            </a:r>
            <a:r>
              <a:rPr lang="en-GB" sz="3000" b="1" dirty="0" smtClean="0"/>
              <a:t>;</a:t>
            </a:r>
          </a:p>
          <a:p>
            <a:r>
              <a:rPr lang="en-GB" sz="3000" b="1" dirty="0" smtClean="0"/>
              <a:t>Ensure less risk for </a:t>
            </a:r>
            <a:r>
              <a:rPr lang="en-GB" sz="3000" b="1" dirty="0" smtClean="0"/>
              <a:t>members of Drumlin</a:t>
            </a:r>
            <a:endParaRPr lang="en-GB" sz="3000" b="1" dirty="0" smtClean="0"/>
          </a:p>
          <a:p>
            <a:endParaRPr lang="en-GB" sz="16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chemeClr val="tx1">
                    <a:lumMod val="75000"/>
                    <a:lumOff val="25000"/>
                  </a:schemeClr>
                </a:solidFill>
              </a:rPr>
              <a:t>Drumlin 2</a:t>
            </a:r>
            <a:endParaRPr lang="en-GB" b="1" dirty="0">
              <a:solidFill>
                <a:schemeClr val="tx1">
                  <a:lumMod val="75000"/>
                  <a:lumOff val="25000"/>
                </a:schemeClr>
              </a:solidFill>
            </a:endParaRPr>
          </a:p>
        </p:txBody>
      </p:sp>
      <p:sp>
        <p:nvSpPr>
          <p:cNvPr id="5" name="Content Placeholder 4"/>
          <p:cNvSpPr>
            <a:spLocks noGrp="1"/>
          </p:cNvSpPr>
          <p:nvPr>
            <p:ph idx="1"/>
          </p:nvPr>
        </p:nvSpPr>
        <p:spPr/>
        <p:txBody>
          <a:bodyPr/>
          <a:lstStyle/>
          <a:p>
            <a:pPr lvl="0"/>
            <a:endParaRPr lang="en-US" b="1" dirty="0" smtClean="0"/>
          </a:p>
          <a:p>
            <a:pPr lvl="0"/>
            <a:r>
              <a:rPr lang="en-US" b="1" dirty="0" smtClean="0"/>
              <a:t>Firstly the members needed to agree</a:t>
            </a:r>
            <a:endParaRPr lang="en-US" dirty="0" smtClean="0"/>
          </a:p>
          <a:p>
            <a:pPr lvl="0"/>
            <a:r>
              <a:rPr lang="en-US" b="1" dirty="0" smtClean="0"/>
              <a:t>The sites must be sufficiently attractive</a:t>
            </a:r>
            <a:endParaRPr lang="en-US" dirty="0" smtClean="0"/>
          </a:p>
          <a:p>
            <a:pPr lvl="0"/>
            <a:r>
              <a:rPr lang="en-US" b="1" dirty="0" smtClean="0"/>
              <a:t>The share offer must raise sufficient capital even for one additional turbine.      </a:t>
            </a:r>
            <a:endParaRPr lang="en-US" dirty="0" smtClean="0"/>
          </a:p>
          <a:p>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b="1" dirty="0" smtClean="0"/>
              <a:t>And finally………</a:t>
            </a:r>
            <a:endParaRPr lang="en-GB" b="1" dirty="0" smtClean="0"/>
          </a:p>
        </p:txBody>
      </p:sp>
      <p:pic>
        <p:nvPicPr>
          <p:cNvPr id="4" name="Content Placeholder 3" descr="Drumlin_Hill.jpg_10052012-1702-43.jpg"/>
          <p:cNvPicPr>
            <a:picLocks noGrp="1"/>
          </p:cNvPicPr>
          <p:nvPr>
            <p:ph idx="1"/>
          </p:nvPr>
        </p:nvPicPr>
        <p:blipFill>
          <a:blip r:embed="rId3" cstate="print"/>
          <a:srcRect/>
          <a:stretch>
            <a:fillRect/>
          </a:stretch>
        </p:blipFill>
        <p:spPr bwMode="auto">
          <a:xfrm>
            <a:off x="6300192" y="332656"/>
            <a:ext cx="2448272" cy="1661152"/>
          </a:xfrm>
          <a:prstGeom prst="rect">
            <a:avLst/>
          </a:prstGeom>
          <a:noFill/>
          <a:ln w="9525">
            <a:noFill/>
            <a:miter lim="800000"/>
            <a:headEnd/>
            <a:tailEnd/>
          </a:ln>
        </p:spPr>
      </p:pic>
      <p:sp>
        <p:nvSpPr>
          <p:cNvPr id="5"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p>
            <a:pPr fontAlgn="base"/>
            <a:r>
              <a:rPr lang="en-US" sz="3200" b="1" dirty="0" smtClean="0"/>
              <a:t>What Is A Drumlin?</a:t>
            </a:r>
          </a:p>
          <a:p>
            <a:pPr fontAlgn="base"/>
            <a:endParaRPr lang="en-GB" sz="3200" b="1" dirty="0" smtClean="0"/>
          </a:p>
          <a:p>
            <a:pPr fontAlgn="base"/>
            <a:r>
              <a:rPr lang="en-US" sz="3200" b="1" dirty="0" smtClean="0"/>
              <a:t>A drumlin, from the Irish word </a:t>
            </a:r>
            <a:r>
              <a:rPr lang="en-US" sz="3200" b="1" dirty="0" err="1" smtClean="0"/>
              <a:t>droimnín</a:t>
            </a:r>
            <a:r>
              <a:rPr lang="en-US" sz="3200" b="1" dirty="0" smtClean="0"/>
              <a:t> ("little ridge"), first recorded in 1833, is an elongated hill in the shape of an inverted spoon or half-buried egg formed by glacial ice acting on underlying unconsolidated till or ground moraine.</a:t>
            </a:r>
            <a:endParaRPr lang="en-GB" sz="3200" b="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chemeClr val="tx1">
                    <a:lumMod val="75000"/>
                    <a:lumOff val="25000"/>
                  </a:schemeClr>
                </a:solidFill>
              </a:rPr>
              <a:t>Contact</a:t>
            </a:r>
            <a:endParaRPr lang="en-GB" b="1" dirty="0">
              <a:solidFill>
                <a:schemeClr val="tx1">
                  <a:lumMod val="75000"/>
                  <a:lumOff val="25000"/>
                </a:schemeClr>
              </a:solidFill>
            </a:endParaRPr>
          </a:p>
        </p:txBody>
      </p:sp>
      <p:sp>
        <p:nvSpPr>
          <p:cNvPr id="5" name="Content Placeholder 4"/>
          <p:cNvSpPr>
            <a:spLocks noGrp="1"/>
          </p:cNvSpPr>
          <p:nvPr>
            <p:ph idx="1"/>
          </p:nvPr>
        </p:nvSpPr>
        <p:spPr/>
        <p:txBody>
          <a:bodyPr/>
          <a:lstStyle/>
          <a:p>
            <a:pPr algn="ctr" fontAlgn="base">
              <a:buNone/>
            </a:pPr>
            <a:r>
              <a:rPr lang="en-US" b="1" dirty="0" smtClean="0"/>
              <a:t>Drumlin Wind Energy Cooperative</a:t>
            </a:r>
          </a:p>
          <a:p>
            <a:pPr algn="ctr" fontAlgn="base">
              <a:buNone/>
            </a:pPr>
            <a:r>
              <a:rPr lang="en-US" b="1" dirty="0" smtClean="0"/>
              <a:t>Unit 26, Trinity Enterprise Centre,</a:t>
            </a:r>
            <a:br>
              <a:rPr lang="en-US" b="1" dirty="0" smtClean="0"/>
            </a:br>
            <a:r>
              <a:rPr lang="en-US" b="1" dirty="0" smtClean="0"/>
              <a:t>Furness Business Park,</a:t>
            </a:r>
            <a:br>
              <a:rPr lang="en-US" b="1" dirty="0" smtClean="0"/>
            </a:br>
            <a:r>
              <a:rPr lang="en-US" b="1" dirty="0" smtClean="0"/>
              <a:t>Barrow-in-Furness</a:t>
            </a:r>
            <a:br>
              <a:rPr lang="en-US" b="1" dirty="0" smtClean="0"/>
            </a:br>
            <a:r>
              <a:rPr lang="en-US" b="1" dirty="0" smtClean="0"/>
              <a:t>LA14 2PN</a:t>
            </a:r>
          </a:p>
          <a:p>
            <a:pPr algn="ctr" fontAlgn="base">
              <a:buNone/>
            </a:pPr>
            <a:r>
              <a:rPr lang="en-US" b="1" dirty="0" smtClean="0"/>
              <a:t>Tel: 01229 821028</a:t>
            </a:r>
          </a:p>
          <a:p>
            <a:pPr algn="ctr" fontAlgn="base">
              <a:buNone/>
            </a:pPr>
            <a:r>
              <a:rPr lang="en-US" b="1" dirty="0" err="1" smtClean="0"/>
              <a:t>Email:info@drumlin.coop</a:t>
            </a:r>
            <a:endParaRPr lang="en-US" b="1" dirty="0" smtClean="0"/>
          </a:p>
          <a:p>
            <a:pPr algn="ctr">
              <a:buNone/>
            </a:pPr>
            <a:r>
              <a:rPr lang="en-GB" b="1" dirty="0" smtClean="0"/>
              <a:t>www.drumlin.coop</a:t>
            </a:r>
            <a:endParaRPr lang="en-GB"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Text Placeholder 3"/>
          <p:cNvSpPr>
            <a:spLocks noGrp="1"/>
          </p:cNvSpPr>
          <p:nvPr>
            <p:ph type="body" sz="half" idx="2"/>
          </p:nvPr>
        </p:nvSpPr>
        <p:spPr/>
        <p:txBody>
          <a:bodyPr/>
          <a:lstStyle/>
          <a:p>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chemeClr val="tx1">
                    <a:lumMod val="75000"/>
                    <a:lumOff val="25000"/>
                  </a:schemeClr>
                </a:solidFill>
              </a:rPr>
              <a:t>Drumlin Wind Energy Cooperative</a:t>
            </a:r>
            <a:endParaRPr lang="en-GB" b="1" dirty="0">
              <a:solidFill>
                <a:schemeClr val="tx1">
                  <a:lumMod val="75000"/>
                  <a:lumOff val="25000"/>
                </a:schemeClr>
              </a:solidFill>
            </a:endParaRPr>
          </a:p>
        </p:txBody>
      </p:sp>
      <p:pic>
        <p:nvPicPr>
          <p:cNvPr id="4" name="Content Placeholder 3" descr="293839_285375541583906_575941913_n.jpg"/>
          <p:cNvPicPr>
            <a:picLocks noGrp="1" noChangeAspect="1"/>
          </p:cNvPicPr>
          <p:nvPr>
            <p:ph idx="1"/>
          </p:nvPr>
        </p:nvPicPr>
        <p:blipFill>
          <a:blip r:embed="rId3" cstate="print"/>
          <a:stretch>
            <a:fillRect/>
          </a:stretch>
        </p:blipFill>
        <p:spPr>
          <a:xfrm>
            <a:off x="1547664" y="1484784"/>
            <a:ext cx="6057900" cy="4314825"/>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tx1">
                    <a:lumMod val="75000"/>
                    <a:lumOff val="25000"/>
                  </a:schemeClr>
                </a:solidFill>
              </a:rPr>
              <a:t>“Community Owned energy: </a:t>
            </a:r>
            <a:br>
              <a:rPr lang="en-GB" b="1" dirty="0" smtClean="0">
                <a:solidFill>
                  <a:schemeClr val="tx1">
                    <a:lumMod val="75000"/>
                    <a:lumOff val="25000"/>
                  </a:schemeClr>
                </a:solidFill>
              </a:rPr>
            </a:br>
            <a:r>
              <a:rPr lang="en-GB" b="1" dirty="0" smtClean="0">
                <a:solidFill>
                  <a:schemeClr val="tx1">
                    <a:lumMod val="75000"/>
                    <a:lumOff val="25000"/>
                  </a:schemeClr>
                </a:solidFill>
              </a:rPr>
              <a:t>A co-operative model”</a:t>
            </a:r>
            <a:endParaRPr lang="en-GB" b="1" dirty="0">
              <a:solidFill>
                <a:schemeClr val="tx1">
                  <a:lumMod val="75000"/>
                  <a:lumOff val="25000"/>
                </a:schemeClr>
              </a:solidFill>
            </a:endParaRPr>
          </a:p>
        </p:txBody>
      </p:sp>
      <p:pic>
        <p:nvPicPr>
          <p:cNvPr id="4" name="Content Placeholder 3" descr="http://filesdown.esecure.co.uk/Drumlin/Andrew_McMurray_at_Lifestyle_Green_2012_Event_small.jpg_06062012-1350-36.jpg"/>
          <p:cNvPicPr>
            <a:picLocks noGrp="1"/>
          </p:cNvPicPr>
          <p:nvPr>
            <p:ph idx="1"/>
          </p:nvPr>
        </p:nvPicPr>
        <p:blipFill>
          <a:blip r:embed="rId3" cstate="print"/>
          <a:srcRect/>
          <a:stretch>
            <a:fillRect/>
          </a:stretch>
        </p:blipFill>
        <p:spPr bwMode="auto">
          <a:xfrm>
            <a:off x="1768474" y="1600200"/>
            <a:ext cx="5607051" cy="4205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1">
                    <a:lumMod val="75000"/>
                    <a:lumOff val="25000"/>
                  </a:schemeClr>
                </a:solidFill>
              </a:rPr>
              <a:t>Drumlin Partners</a:t>
            </a:r>
            <a:endParaRPr lang="en-GB" dirty="0"/>
          </a:p>
        </p:txBody>
      </p:sp>
      <p:pic>
        <p:nvPicPr>
          <p:cNvPr id="12290" name="Picture 2" descr="Bryson Energy"/>
          <p:cNvPicPr>
            <a:picLocks noChangeAspect="1" noChangeArrowheads="1"/>
          </p:cNvPicPr>
          <p:nvPr/>
        </p:nvPicPr>
        <p:blipFill>
          <a:blip r:embed="rId3" cstate="print"/>
          <a:srcRect/>
          <a:stretch>
            <a:fillRect/>
          </a:stretch>
        </p:blipFill>
        <p:spPr bwMode="auto">
          <a:xfrm>
            <a:off x="1115616" y="1628800"/>
            <a:ext cx="1685925" cy="1695451"/>
          </a:xfrm>
          <a:prstGeom prst="rect">
            <a:avLst/>
          </a:prstGeom>
          <a:noFill/>
        </p:spPr>
      </p:pic>
      <p:pic>
        <p:nvPicPr>
          <p:cNvPr id="12292" name="Picture 4" descr="NRG Solutions"/>
          <p:cNvPicPr>
            <a:picLocks noChangeAspect="1" noChangeArrowheads="1"/>
          </p:cNvPicPr>
          <p:nvPr/>
        </p:nvPicPr>
        <p:blipFill>
          <a:blip r:embed="rId4" cstate="print"/>
          <a:srcRect/>
          <a:stretch>
            <a:fillRect/>
          </a:stretch>
        </p:blipFill>
        <p:spPr bwMode="auto">
          <a:xfrm>
            <a:off x="3563888" y="1988840"/>
            <a:ext cx="2257425" cy="1123950"/>
          </a:xfrm>
          <a:prstGeom prst="rect">
            <a:avLst/>
          </a:prstGeom>
          <a:noFill/>
        </p:spPr>
      </p:pic>
      <p:sp>
        <p:nvSpPr>
          <p:cNvPr id="12294" name="AutoShape 6" descr="data:image/jpeg;base64,/9j/4AAQSkZJRgABAQAAAQABAAD/2wCEAAkGBxAHEhUQBxAQFRUSGRUVFhQSFxMUFhEaFRgWGhYVFxYZHCkgGBonHBcWJDEhMSosLjAuFx8zODYtNygtLisBCgoKDg0OGhAQGywlHyUsLCwsLC0vLC0sLCwsLCwsLCwsLCwsLCwsLCwsLCwsLCwsLCwsLCwsLCwsLCwsLCwsLP/AABEIAKkBKgMBEQACEQEDEQH/xAAcAAEAAgMBAQEAAAAAAAAAAAAABQYDBAcCAQj/xABHEAACAgECAgYHAQoMBwAAAAAAAQIDBAUREiEGBxMxQVEUImFxgZGhkjIzNEJSYnKCosEjNURTY3OTscLR0tMVJCVDZIOz/8QAGgEBAAMBAQEAAAAAAAAAAAAAAAECAwQFBv/EAC4RAQACAgAFAwMCBgMAAAAAAAABAgMRBBITITEyQXEiUWEzgQUUI0KRwVKx8f/aAAwDAQACEQMRAD8A44fQOUAAAAAAAAAAAAAAAAAAAAAAAAAAAAAAAAAAAAAAAAAAAAAAAAAAAAAAAAAAAAAAAAAAAAAAAAAAAAAAAAAAAAAAAAAAAAAAAAAAAAAAAAAAAAAAAAAAAAH1LcJe8imWNJwyIuMovZxfJpoiJiY3BMaYyUAAAAAAAAAAAAAAAAAAAAAAAAAAAAAAAAAAAAAAAAAAlatTx1rWn151W3a4rjjZPnKH8nufw2g347LyOak8mSae094/20nvXaqnSyAAAAAAAAAAAAAAAAAAAA2c7G9FcF+VXXPby44qS+jT+JWs72taNNYsqAAAAAAAAAAAAAAAAAAABa+rnOhVkvFz3/AZ0HjWeSc/vcvepct/zjn4mszXmjzHdpjnvpXtTwZ6ZdZRkr1qpyhL2uL239z7/ibUtFqxaFZjUtUsqAAAAAAAAAAAAAAAAM+HjPMnGupxUpvaPE1FNvuXE+S37t3yItOo3KYjawdHuhGdq90oQx3w0z4bnZLs4JxfrV8aT9bbyT23Rhk4ila+fK9aTtY+m3V/qWXbPLx6MdpxrXYY05Tdca64wSgpwjxLhguS5mODiccRFZmfmVr0me6g5Om2YlcLchRird+BcUXKSi3GT4U94pNNc9uaa8Ht1xeJnUM5rppl1QAAAAAAAAAAAAAAAAAAWPQui12bFZF01TRCt3zululFKc4whF+M5Sr5bb7bp+SeGTNEfTHefDStJ8rR06lpmblqesVahjTvqqsVkVRYpbqUVKdak/CMVunu2ny8Xhg6sU+mYnuvbl33QMeimJlxk9K1bDm+XBG/ixZN7reLVnLu357969u61696z9VJ/wC1eSJ8S0MvobqOIuKWJZOP5VHDfH371OXIvXPjn3VmkwhLK5VPaxNNd6aaa96ZrtXTwSgAAAAAAAAAAAHump3PaDj+tKMF85NIiZ0mI2mcfonm5FfbU1wdSaUrYW0TjByait+Cb57tcu8ynPSJ17rRSX6Q03T69KqhRiLaFaUV7fOT823u2/Ns8S1ptO5dUdmyVHIOsnoU8/OlZpLpjKyl3yhOSrVk4TUJcMn6qk+KD57Jvd7npcNxHLTVvvpleu5c0zNNvwd/TKbYbPbecJJfPbZnfW0W8MZiYahZUAAAAAAAAAAAAAAAASXR/R565cqapRhFJzstnyhRXDnOyT8kvq0jPJk5K7WrXab6d687lDT8CNleLixjGEJ7qdr4d1bYvBtPdR8N+ez5LLBj19c+ZXtb2hL9dNHZZGK//GjH7Epf5mfBT9NvlOX2ULCy54FkLsV7TqlGcX7YvdfDkdlqxMallE6lLdLMaGJkK/Td41ZUI5NXC9uBWb8de6/IsU4/qoxw968tvMdl7dp2hbLJWve2UpPzk2382bxGvCky8BAAAAAAAAAAAAAGfFyrcbdYdlke02jJQlJdps90pJfdc/AratZ8rRM+z9L9HNaWrQ4ciLryaklfRLlOqWy57eMH3qXc0/NM8LLjmk/j2l1RO0pfbHHi55EoxjFbylJqMYpd7bfJIpETPaEuAdausS1vLhZGElSq0seUlt20OKfFcl5SkpJeyMX4nscJSKU17+7nyTuVMSS7jq0z2BAAAAAAAAAAAAAAABKadoORnx7RKFdX8/fKNNXwlL7t+yO79hnbLWO3mfwvFZlZejN2PjW14GK45Hb21dpKPaVVXyUuVU5uKsVUOcuUfWk+fKOz580WmOee2l66jsi+lel223TzIzV1V90lKyG/8FY5etTbF84SXhvykkmvZpivEV5fE6RaO+1u696+GzEf5lsfsyh/mc/AT6lsrn+haS9VnLtJqumpcd90lvGmHnt+NNvlGPe2/edmS/LH5nxDOtdrNrWo14uHhzxMameNOWZCunJjxygoSq9Z2wcZ8cm5Se0tlxNLkltz46TN7bnv28LzOoQU8vTcr77i5ND86Lo2w3/q7o8X7Zty5Y8TE/Ku6orKjVF/8nOyS87IRrfyjOS+ppXfupOvZgLIAAAAAAAAAAABkouljyU6JOMlzUo8nF+afg/aRMbTEvtWTZRLtKLJxmt2pxk4yTfe+JcxNYmNaTEztZ+nupxyXRVjyyfVpqncrb77o9rZCM3GKsk9lFS2382/I5+Hprcz9+3Ze8+yryulKKhKTcYttRfdFy2328t9lv7kdGo3tntjJQAAAAAAAAAAAAAAAfU9glkycieU+LKnOb7t5tyaS7kt+5ewiKxHg3Ke6uYcep4i/pU/km/3GPE/pWXx+pkpz7dL1K6GK1w2ZE6rK5LihbF3NcM4vk/Y+9Pu2ImsWxRM/b/Sd/Uu3X3VyxJ+Tvj8+yf7jl4Ce9oXyua5mp8VEMXDTjVFqyfnfa1znL2RXqxXgt33yZ3Vp9XNPllM9tQsOu0/9E06f9Llr7U5f6DHHP8AXvH4he3ohSzqYgAAAAAAAAAAAAAABrcJZsvIeVNzn3y23+CS/cRWNRomdsJKAAAAAAAAAAAAAAAAAAAWrqvjxapi/pTfyqsZz8X+jZpj9T1qdPDrcoeebH9q6L/eRSd4P2TPrXzr4hvj48vK2S+cG/8ACcfAeqfhpl8OLnquZ0XpLR2fR7Tn/Syf2/SJHDjnfE3b29DnR3MAAAAAAAAAAAAAAAAAAAAAAAAAAAAAAAAAAADdBOmfHw7cn8Gqtn+hCUv7kVm1Y8ynlle+qzQMvH1Cq7LxciFcFbvOyucIpuEkucl7Tk4vLSccxEtMdZiUrqPRDOu1v0qvGk6PSare03glwrgbeze75p+BnXPSMHLvvpaazzbWrrW0DJ6Q4tdek1qc4XKbTlGO0eCxN7ya8Wjn4TLXHaZsteszDlc+rXV4/wAk391tP+s9D+bw/dj0rL30p6N5V2h4uLTROV1MqpSrhtKS2japd3ftxnJizVjPa0z2lrav06cmzNGy8H8MxciG3jOucV82tj0YyUnxMMOWWhvv3F0AQAAAAAAAAAAAAAAAAAAAAAAAAAAB6qg7nw1Jyb7lFNt/BETMR5TqU/p3QfU9R54+Fck/GxKpfttGNuIxV8ytGO0rNgdT2bdzzr8er2Litl9El9TC3H0jxC8YpWLE6ncPHW+pZV89u/h4Ko/VN/Uxnjrz6YWjFDcj0f6NaP8AhMsRtfz1/aP7PF+4p1eIv42ty1hkj0x6PaTyw/R1t/M47f7Sht9SOhxFvO/8nNWGG/rg0+nlj1ZU/dGEF9Z/uLRwOSfMwjq1RuR10Vr8GwbH+nbGP90WXj+Hz7yjqw0Leue5/esGlfpWTl/dFF4/h8f8kdZqW9cedL71j4i96tl/jRaOAx+8yjqywvrf1J/9vD/s7P8AcJ/kcf5OrL4ut7UvyMP+zs/3B/I4/wAo6stinrjz4/fsfEl7lbH/ABsieAp7TKeqwZnWFh6t/HejY89++cJ8E17pcG/1Jrwt6+m8nUifMILNo0nP3elW5OLLwryY9rU/Yra95R+MWbVnLX1RE/CsxWfCvWw7NuLcXty3i1JP2prvRvCkvAQAAAAAAAAAAAAAAAAAAABmxcWzMlw4dc7Jfk1xlN/KKIm0R5lbUrTpnVrquofyfsk/G+Sh+zzn9DnvxeKvvv4WjHKej1Y4umbPpNqtFf5kHCL9ylY939kxnjL29FV+nHvLNCfRXRO5WZUo+assT+fDWyNcVf8ACfohlfWxi6auHQNNUV7XXSl+rXF7/Mj+SvbvayOrEeIQ+b1u6lfv6NHGqXhtCU5L4yk19DSvA4487ROWUBm9ONUzeV+df/62qv8A5pG9eGxR4qpN7ITJyrMt75dlk35zlKb+rNIrEeIV3LClt3FgCAAAAAAAAAAAAAAAAAAAAAAAAAAAAHqqt2tRqTlJ8lGKbb9iS5siZ15TpZdN6Aannrj9GdUPGeS1TFe1qXrfQwtxOOvbe/heMcy3odFNN07nr+sUt+NeFGV738u0SaXxiV6+S3op/lbkrHmWaOuaDpP8W6bdkyXLjzJpRft4FxR/ZRHTz29VtfBzUjwZHWnnKLr0mrExYeCprTa+16v7Ijg6ebTMo6v2VzUelOoal+G5mRJP8VTlGP2I7R+htXDjr4hWbzKH2NVQIAAAAAAAAAAAAAAAAAAAAAAAAAAAAAADu7wlK6X0czdWXFp+NbKPf2m3BX/aT2h9TO2alfMrRSZSC6NY+J/Hep4lf5mNxZdm/in2fqRf6xTq2n01n9+yeSI8y9x1DR9P/A8LJypflZdqqhy8qqe9exyI5M1vMxHwndYe5dP82pcGkRxsSL/FxKa69/fJpy39u4jhaf3bn5R1J9lez9Rv1J8Wo3W2vztnKe3u4m9jatK18QrNplqlkAAIAAAAAAAAAAAAAAAAAAAAAAAAAAAAAAAAB7qkotOyPEvLdrf4rmJTCZx+ks8JbaXjYdMl3WKrtbV7p3ufD8NjGcMT6pmVuf7NDU9XydVe+p5F1v8AWTlJL3Rb2XwL1x1r4hE2mWkXQBAAAAAAAAAAAAAAAAAAAAAAAAAAAAAAAAAAAAAAAAAAAAAAAAAAAAAAAAAAAAAAAAAAAAAAAAAAAAAAAAAAAAAAAAAAAC5ZGhaZpeLi3avdn9pl1StSpjQ4R2k47Pjaff7zmjJktaYrrs15YhV9N02/VJOGnVTtlGLm41pyajHbd7Lm+9fM3teK+qVIjfhl1jRcnRJKGr0WVSkuKKmtuJeafcyKZK39Mk1mGXF6PZuZTLKxcW6VMN97Ixbj6v3TXml4tdxE5aRblme5FZa2m6bfqknDTap2yjFzca1xNRTSctl7WvmWtete9pIiZfbdLyKbvRbKbO2UlDstt58T7o7LvfMRes15t9jlls6r0bzdHi56pi3VRUlHimtlxSTaSfjyT+RWuWlp1WSazDAtHyW6YqmzfK2dC2+/bvZcPnz5E9Svfv48nLLDVhW22rHqrk7XPslWu9z4uHh9+/InmiI5vZGu+lh6ddF6ujPo6xb3d21cnOWyUVOubhNQ848Sls/YZYMs5N7ha1dMnQbohHpNG55Fzq4dq6OS2uvnGyUK234bVvfbnzRGfN05jUf+JrXasYtfaWQhamt5Ri13NbtJr2M2tPbcKxHdYde0SnB1aWDQpdisiupJtuXDJwT9bz9Z8zGmS04ub3WmI5tI3pXgQ0vNycfE34KbbIR3e72jJpbvxNMVptSJlW0alFGioAAAAAAAAAAAAAAAAAAAAAAAAAAHXJvU7tO0+PRqOPOHo8429p6I3Fuctknc+JcvI86Ix9S3P9/y3neuyodXGR6LPNnCfBJafmcMt+FqXBHh4X579x08RG+X5hSnu+dIru00rSk5buL1BNb7uK7WrZPyRGKNZb/sW9MLtpWaux0/M0TCryXi46qnN5aoWNOPGro2UvltJS4uL8ZNeSOa9fqtW063P2X2pnVvleiWZtlMuCSwMtwe+zi/U4eF+fkdPERuKx+YUr7sfVnmQx9RqnmWKLnG6ELJvZQssrlGuTk+7m9t/aTxNf6eoKT3S+s6Zk6Pobp1drj9PUuDjjY4KVMu9xbS4mpPb27+JnS1bZt1+yZ9Ld6C51csD0rJa7TRHkWVp/jRya5KqPwuRTPWYvqP7tJrPZU+hGsY2i3zv1b0hydc41WUKuc6rLOTt2sklxKLls+fN9x0Z8drVitVazESmesKWG8PTVpc7240yUVaqltX2k9+Phk9rOLbl3bGfD8/Pbab+G7RqOD0YxcCjUY5UrYuOpP0adUYqyx/wSs403vGuEVty+6fmUmt8lrTGteO6dxGkF01xKsbU+0wXF05Mqcqtpp+re1Jp+W0uNbew2xWmcWp8xuFZ9Tb6VWRl0gnKLTXpdL3TW23FXz3K4/0P2lM+pDdPJKepZrg008i5prmn6z8TXB+nX4Vv5QJqoAAAAAAAAAAAAAAAAAAAAAAAAAAA2XkhpOzv7wABrfvBsA2tNyo4VsbLqa7ox33qt4uCaaa2fC0/HdPfk0it680a3pMTqUprfST/iFMcTAxqcbHhN29nU5yc7GuHjnObblsuSXgZ48XLPNM7lM23GmJa86sJ4OLRXDtZRldcnJ2X9nKUq4tN7RUW/Dv2RPT3fmmfg5u2kMaqHd3BIuXcAAbAAAQAAAAAAAAAAAAAAAAAAAAAAAAAAAAAAAAAAAAAAAAAAAAAAAAAAAAAAAAAAAAAAAAAAAAAAAAAAAAAAAAAAAAAAAAAAAAAAAAAAAA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2296" name="AutoShape 8" descr="data:image/jpeg;base64,/9j/4AAQSkZJRgABAQAAAQABAAD/2wCEAAkGBxAHEhUQBxAQFRUSGRUVFhQSFxMUFhEaFRgWGhYVFxYZHCkgGBonHBcWJDEhMSosLjAuFx8zODYtNygtLisBCgoKDg0OGhAQGywlHyUsLCwsLC0vLC0sLCwsLCwsLCwsLCwsLCwsLCwsLCwsLCwsLCwsLCwsLCwsLCwsLCwsLP/AABEIAKkBKgMBEQACEQEDEQH/xAAcAAEAAgMBAQEAAAAAAAAAAAAABQYDBAcCAQj/xABHEAACAgECAgYHAQoMBwAAAAAAAQIDBAUREiEGBxMxQVEUImFxgZGhkjIzNEJSYnKCosEjNURTY3OTscLR0tMVJCVDZIOz/8QAGgEBAAMBAQEAAAAAAAAAAAAAAAECAwQFBv/EAC4RAQACAgAFAwMCBgMAAAAAAAABAgMRBBITITEyQXEiUWEzgQUUI0KRwVKx8f/aAAwDAQACEQMRAD8A44fQOUAAAAAAAAAAAAAAAAAAAAAAAAAAAAAAAAAAAAAAAAAAAAAAAAAAAAAAAAAAAAAAAAAAAAAAAAAAAAAAAAAAAAAAAAAAAAAAAAAAAAAAAAAAAAAAAAAAAAH1LcJe8imWNJwyIuMovZxfJpoiJiY3BMaYyUAAAAAAAAAAAAAAAAAAAAAAAAAAAAAAAAAAAAAAAAAAlatTx1rWn151W3a4rjjZPnKH8nufw2g347LyOak8mSae094/20nvXaqnSyAAAAAAAAAAAAAAAAAAAA2c7G9FcF+VXXPby44qS+jT+JWs72taNNYsqAAAAAAAAAAAAAAAAAAABa+rnOhVkvFz3/AZ0HjWeSc/vcvepct/zjn4mszXmjzHdpjnvpXtTwZ6ZdZRkr1qpyhL2uL239z7/ibUtFqxaFZjUtUsqAAAAAAAAAAAAAAAAM+HjPMnGupxUpvaPE1FNvuXE+S37t3yItOo3KYjawdHuhGdq90oQx3w0z4bnZLs4JxfrV8aT9bbyT23Rhk4ila+fK9aTtY+m3V/qWXbPLx6MdpxrXYY05Tdca64wSgpwjxLhguS5mODiccRFZmfmVr0me6g5Om2YlcLchRird+BcUXKSi3GT4U94pNNc9uaa8Ht1xeJnUM5rppl1QAAAAAAAAAAAAAAAAAAWPQui12bFZF01TRCt3zululFKc4whF+M5Sr5bb7bp+SeGTNEfTHefDStJ8rR06lpmblqesVahjTvqqsVkVRYpbqUVKdak/CMVunu2ny8Xhg6sU+mYnuvbl33QMeimJlxk9K1bDm+XBG/ixZN7reLVnLu357969u61696z9VJ/wC1eSJ8S0MvobqOIuKWJZOP5VHDfH371OXIvXPjn3VmkwhLK5VPaxNNd6aaa96ZrtXTwSgAAAAAAAAAAAHump3PaDj+tKMF85NIiZ0mI2mcfonm5FfbU1wdSaUrYW0TjByait+Cb57tcu8ynPSJ17rRSX6Q03T69KqhRiLaFaUV7fOT823u2/Ns8S1ptO5dUdmyVHIOsnoU8/OlZpLpjKyl3yhOSrVk4TUJcMn6qk+KD57Jvd7npcNxHLTVvvpleu5c0zNNvwd/TKbYbPbecJJfPbZnfW0W8MZiYahZUAAAAAAAAAAAAAAAASXR/R565cqapRhFJzstnyhRXDnOyT8kvq0jPJk5K7WrXab6d687lDT8CNleLixjGEJ7qdr4d1bYvBtPdR8N+ez5LLBj19c+ZXtb2hL9dNHZZGK//GjH7Epf5mfBT9NvlOX2ULCy54FkLsV7TqlGcX7YvdfDkdlqxMallE6lLdLMaGJkK/Td41ZUI5NXC9uBWb8de6/IsU4/qoxw968tvMdl7dp2hbLJWve2UpPzk2382bxGvCky8BAAAAAAAAAAAAAGfFyrcbdYdlke02jJQlJdps90pJfdc/AratZ8rRM+z9L9HNaWrQ4ciLryaklfRLlOqWy57eMH3qXc0/NM8LLjmk/j2l1RO0pfbHHi55EoxjFbylJqMYpd7bfJIpETPaEuAdausS1vLhZGElSq0seUlt20OKfFcl5SkpJeyMX4nscJSKU17+7nyTuVMSS7jq0z2BAAAAAAAAAAAAAAABKadoORnx7RKFdX8/fKNNXwlL7t+yO79hnbLWO3mfwvFZlZejN2PjW14GK45Hb21dpKPaVVXyUuVU5uKsVUOcuUfWk+fKOz580WmOee2l66jsi+lel223TzIzV1V90lKyG/8FY5etTbF84SXhvykkmvZpivEV5fE6RaO+1u696+GzEf5lsfsyh/mc/AT6lsrn+haS9VnLtJqumpcd90lvGmHnt+NNvlGPe2/edmS/LH5nxDOtdrNrWo14uHhzxMameNOWZCunJjxygoSq9Z2wcZ8cm5Se0tlxNLkltz46TN7bnv28LzOoQU8vTcr77i5ND86Lo2w3/q7o8X7Zty5Y8TE/Ku6orKjVF/8nOyS87IRrfyjOS+ppXfupOvZgLIAAAAAAAAAAABkouljyU6JOMlzUo8nF+afg/aRMbTEvtWTZRLtKLJxmt2pxk4yTfe+JcxNYmNaTEztZ+nupxyXRVjyyfVpqncrb77o9rZCM3GKsk9lFS2382/I5+Hprcz9+3Ze8+yryulKKhKTcYttRfdFy2328t9lv7kdGo3tntjJQAAAAAAAAAAAAAAAfU9glkycieU+LKnOb7t5tyaS7kt+5ewiKxHg3Ke6uYcep4i/pU/km/3GPE/pWXx+pkpz7dL1K6GK1w2ZE6rK5LihbF3NcM4vk/Y+9Pu2ImsWxRM/b/Sd/Uu3X3VyxJ+Tvj8+yf7jl4Ce9oXyua5mp8VEMXDTjVFqyfnfa1znL2RXqxXgt33yZ3Vp9XNPllM9tQsOu0/9E06f9Llr7U5f6DHHP8AXvH4he3ohSzqYgAAAAAAAAAAAAAABrcJZsvIeVNzn3y23+CS/cRWNRomdsJKAAAAAAAAAAAAAAAAAAAWrqvjxapi/pTfyqsZz8X+jZpj9T1qdPDrcoeebH9q6L/eRSd4P2TPrXzr4hvj48vK2S+cG/8ACcfAeqfhpl8OLnquZ0XpLR2fR7Tn/Syf2/SJHDjnfE3b29DnR3MAAAAAAAAAAAAAAAAAAAAAAAAAAAAAAAAAAADdBOmfHw7cn8Gqtn+hCUv7kVm1Y8ynlle+qzQMvH1Cq7LxciFcFbvOyucIpuEkucl7Tk4vLSccxEtMdZiUrqPRDOu1v0qvGk6PSare03glwrgbeze75p+BnXPSMHLvvpaazzbWrrW0DJ6Q4tdek1qc4XKbTlGO0eCxN7ya8Wjn4TLXHaZsteszDlc+rXV4/wAk391tP+s9D+bw/dj0rL30p6N5V2h4uLTROV1MqpSrhtKS2japd3ftxnJizVjPa0z2lrav06cmzNGy8H8MxciG3jOucV82tj0YyUnxMMOWWhvv3F0AQAAAAAAAAAAAAAAAAAAAAAAAAAAB6qg7nw1Jyb7lFNt/BETMR5TqU/p3QfU9R54+Fck/GxKpfttGNuIxV8ytGO0rNgdT2bdzzr8er2Litl9El9TC3H0jxC8YpWLE6ncPHW+pZV89u/h4Ko/VN/Uxnjrz6YWjFDcj0f6NaP8AhMsRtfz1/aP7PF+4p1eIv42ty1hkj0x6PaTyw/R1t/M47f7Sht9SOhxFvO/8nNWGG/rg0+nlj1ZU/dGEF9Z/uLRwOSfMwjq1RuR10Vr8GwbH+nbGP90WXj+Hz7yjqw0Leue5/esGlfpWTl/dFF4/h8f8kdZqW9cedL71j4i96tl/jRaOAx+8yjqywvrf1J/9vD/s7P8AcJ/kcf5OrL4ut7UvyMP+zs/3B/I4/wAo6stinrjz4/fsfEl7lbH/ABsieAp7TKeqwZnWFh6t/HejY89++cJ8E17pcG/1Jrwt6+m8nUifMILNo0nP3elW5OLLwryY9rU/Yra95R+MWbVnLX1RE/CsxWfCvWw7NuLcXty3i1JP2prvRvCkvAQAAAAAAAAAAAAAAAAAAABmxcWzMlw4dc7Jfk1xlN/KKIm0R5lbUrTpnVrquofyfsk/G+Sh+zzn9DnvxeKvvv4WjHKej1Y4umbPpNqtFf5kHCL9ylY939kxnjL29FV+nHvLNCfRXRO5WZUo+assT+fDWyNcVf8ACfohlfWxi6auHQNNUV7XXSl+rXF7/Mj+SvbvayOrEeIQ+b1u6lfv6NHGqXhtCU5L4yk19DSvA4487ROWUBm9ONUzeV+df/62qv8A5pG9eGxR4qpN7ITJyrMt75dlk35zlKb+rNIrEeIV3LClt3FgCAAAAAAAAAAAAAAAAAAAAAAAAAAAAHqqt2tRqTlJ8lGKbb9iS5siZ15TpZdN6Aannrj9GdUPGeS1TFe1qXrfQwtxOOvbe/heMcy3odFNN07nr+sUt+NeFGV738u0SaXxiV6+S3op/lbkrHmWaOuaDpP8W6bdkyXLjzJpRft4FxR/ZRHTz29VtfBzUjwZHWnnKLr0mrExYeCprTa+16v7Ijg6ebTMo6v2VzUelOoal+G5mRJP8VTlGP2I7R+htXDjr4hWbzKH2NVQIAAAAAAAAAAAAAAAAAAAAAAAAAAAAAADu7wlK6X0czdWXFp+NbKPf2m3BX/aT2h9TO2alfMrRSZSC6NY+J/Hep4lf5mNxZdm/in2fqRf6xTq2n01n9+yeSI8y9x1DR9P/A8LJypflZdqqhy8qqe9exyI5M1vMxHwndYe5dP82pcGkRxsSL/FxKa69/fJpy39u4jhaf3bn5R1J9lez9Rv1J8Wo3W2vztnKe3u4m9jatK18QrNplqlkAAIAAAAAAAAAAAAAAAAAAAAAAAAAAAAAAAAB7qkotOyPEvLdrf4rmJTCZx+ks8JbaXjYdMl3WKrtbV7p3ufD8NjGcMT6pmVuf7NDU9XydVe+p5F1v8AWTlJL3Rb2XwL1x1r4hE2mWkXQBAAAAAAAAAAAAAAAAAAAAAAAAAAAAAAAAAAAAAAAAAAAAAAAAAAAAAAAAAAAAAAAAAAAAAAAAAAAAAAAAAAAAAAAAAAAC5ZGhaZpeLi3avdn9pl1StSpjQ4R2k47Pjaff7zmjJktaYrrs15YhV9N02/VJOGnVTtlGLm41pyajHbd7Lm+9fM3teK+qVIjfhl1jRcnRJKGr0WVSkuKKmtuJeafcyKZK39Mk1mGXF6PZuZTLKxcW6VMN97Ixbj6v3TXml4tdxE5aRblme5FZa2m6bfqknDTap2yjFzca1xNRTSctl7WvmWtete9pIiZfbdLyKbvRbKbO2UlDstt58T7o7LvfMRes15t9jlls6r0bzdHi56pi3VRUlHimtlxSTaSfjyT+RWuWlp1WSazDAtHyW6YqmzfK2dC2+/bvZcPnz5E9Svfv48nLLDVhW22rHqrk7XPslWu9z4uHh9+/InmiI5vZGu+lh6ddF6ujPo6xb3d21cnOWyUVOubhNQ848Sls/YZYMs5N7ha1dMnQbohHpNG55Fzq4dq6OS2uvnGyUK234bVvfbnzRGfN05jUf+JrXasYtfaWQhamt5Ri13NbtJr2M2tPbcKxHdYde0SnB1aWDQpdisiupJtuXDJwT9bz9Z8zGmS04ub3WmI5tI3pXgQ0vNycfE34KbbIR3e72jJpbvxNMVptSJlW0alFGioAAAAAAAAAAAAAAAAAAAAAAAAAAHXJvU7tO0+PRqOPOHo8429p6I3Fuctknc+JcvI86Ix9S3P9/y3neuyodXGR6LPNnCfBJafmcMt+FqXBHh4X579x08RG+X5hSnu+dIru00rSk5buL1BNb7uK7WrZPyRGKNZb/sW9MLtpWaux0/M0TCryXi46qnN5aoWNOPGro2UvltJS4uL8ZNeSOa9fqtW063P2X2pnVvleiWZtlMuCSwMtwe+zi/U4eF+fkdPERuKx+YUr7sfVnmQx9RqnmWKLnG6ELJvZQssrlGuTk+7m9t/aTxNf6eoKT3S+s6Zk6Pobp1drj9PUuDjjY4KVMu9xbS4mpPb27+JnS1bZt1+yZ9Ld6C51csD0rJa7TRHkWVp/jRya5KqPwuRTPWYvqP7tJrPZU+hGsY2i3zv1b0hydc41WUKuc6rLOTt2sklxKLls+fN9x0Z8drVitVazESmesKWG8PTVpc7240yUVaqltX2k9+Phk9rOLbl3bGfD8/Pbab+G7RqOD0YxcCjUY5UrYuOpP0adUYqyx/wSs403vGuEVty+6fmUmt8lrTGteO6dxGkF01xKsbU+0wXF05Mqcqtpp+re1Jp+W0uNbew2xWmcWp8xuFZ9Tb6VWRl0gnKLTXpdL3TW23FXz3K4/0P2lM+pDdPJKepZrg008i5prmn6z8TXB+nX4Vv5QJqoAAAAAAAAAAAAAAAAAAAAAAAAAAA2XkhpOzv7wABrfvBsA2tNyo4VsbLqa7ox33qt4uCaaa2fC0/HdPfk0it680a3pMTqUprfST/iFMcTAxqcbHhN29nU5yc7GuHjnObblsuSXgZ48XLPNM7lM23GmJa86sJ4OLRXDtZRldcnJ2X9nKUq4tN7RUW/Dv2RPT3fmmfg5u2kMaqHd3BIuXcAAbAAAQAAAAAAAAAAAAAAAAAAAAAAAAAAAAAAAAAAAAAAAAAAAAAAAAAAAAAAAAAAAAAAAAAAAAAAAAAAAAAAAAAAAAAAAAAAAAAAAAAAAAA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2298" name="Picture 10" descr="http://www.cooperativeenergy.coop/wp-content/uploads/2012/10/energy4all.jpg"/>
          <p:cNvPicPr>
            <a:picLocks noChangeAspect="1" noChangeArrowheads="1"/>
          </p:cNvPicPr>
          <p:nvPr/>
        </p:nvPicPr>
        <p:blipFill>
          <a:blip r:embed="rId5" cstate="print"/>
          <a:srcRect/>
          <a:stretch>
            <a:fillRect/>
          </a:stretch>
        </p:blipFill>
        <p:spPr bwMode="auto">
          <a:xfrm>
            <a:off x="1691680" y="3717032"/>
            <a:ext cx="3670582" cy="2080618"/>
          </a:xfrm>
          <a:prstGeom prst="rect">
            <a:avLst/>
          </a:prstGeom>
          <a:noFill/>
        </p:spPr>
      </p:pic>
      <p:sp>
        <p:nvSpPr>
          <p:cNvPr id="13" name="Content Placeholder 12"/>
          <p:cNvSpPr>
            <a:spLocks noGrp="1"/>
          </p:cNvSpPr>
          <p:nvPr>
            <p:ph idx="1"/>
          </p:nvPr>
        </p:nvSpPr>
        <p:spPr/>
        <p:txBody>
          <a:bodyPr/>
          <a:lstStyle/>
          <a:p>
            <a:pPr algn="ctr">
              <a:buNone/>
            </a:pP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chemeClr val="tx1">
                    <a:lumMod val="75000"/>
                    <a:lumOff val="25000"/>
                  </a:schemeClr>
                </a:solidFill>
              </a:rPr>
              <a:t>The Share Offer</a:t>
            </a:r>
            <a:endParaRPr lang="en-GB" b="1" dirty="0">
              <a:solidFill>
                <a:schemeClr val="tx1">
                  <a:lumMod val="75000"/>
                  <a:lumOff val="25000"/>
                </a:schemeClr>
              </a:solidFill>
            </a:endParaRPr>
          </a:p>
        </p:txBody>
      </p:sp>
      <p:sp>
        <p:nvSpPr>
          <p:cNvPr id="4" name="Text Placeholder 3"/>
          <p:cNvSpPr>
            <a:spLocks noGrp="1"/>
          </p:cNvSpPr>
          <p:nvPr>
            <p:ph idx="1"/>
          </p:nvPr>
        </p:nvSpPr>
        <p:spPr>
          <a:xfrm>
            <a:off x="457200" y="1600200"/>
            <a:ext cx="3826768" cy="4525963"/>
          </a:xfrm>
        </p:spPr>
        <p:txBody>
          <a:bodyPr>
            <a:normAutofit/>
          </a:bodyPr>
          <a:lstStyle/>
          <a:p>
            <a:pPr algn="ctr">
              <a:buNone/>
            </a:pPr>
            <a:endParaRPr lang="en-GB" sz="2900" b="1" dirty="0" smtClean="0"/>
          </a:p>
          <a:p>
            <a:pPr algn="ctr">
              <a:buNone/>
            </a:pPr>
            <a:r>
              <a:rPr lang="en-US" sz="2800" b="1" i="1" dirty="0" smtClean="0"/>
              <a:t>Huge growth in community shares between 2009 and 2012 which saw over 100 Societies make share offers raising over £15M from over 15,000 members</a:t>
            </a:r>
            <a:endParaRPr lang="en-GB" sz="2900" b="1" i="1" dirty="0" smtClean="0"/>
          </a:p>
          <a:p>
            <a:endParaRPr lang="en-GB" dirty="0"/>
          </a:p>
        </p:txBody>
      </p:sp>
      <p:pic>
        <p:nvPicPr>
          <p:cNvPr id="6" name="Content Placeholder 4" descr="http://www.communityenergy.org.uk/wp-content/uploads/2013/06/drumlinshareoffer.jpg"/>
          <p:cNvPicPr>
            <a:picLocks/>
          </p:cNvPicPr>
          <p:nvPr/>
        </p:nvPicPr>
        <p:blipFill>
          <a:blip r:embed="rId3" cstate="print"/>
          <a:srcRect/>
          <a:stretch>
            <a:fillRect/>
          </a:stretch>
        </p:blipFill>
        <p:spPr bwMode="auto">
          <a:xfrm>
            <a:off x="5364088" y="1700808"/>
            <a:ext cx="2520280" cy="36724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Energy4All Cooperatives</a:t>
            </a:r>
            <a:br>
              <a:rPr lang="en-US" dirty="0" smtClean="0"/>
            </a:br>
            <a:endParaRPr lang="en-GB" dirty="0"/>
          </a:p>
        </p:txBody>
      </p:sp>
      <p:pic>
        <p:nvPicPr>
          <p:cNvPr id="5122" name="Picture 2"/>
          <p:cNvPicPr>
            <a:picLocks noGrp="1" noChangeAspect="1" noChangeArrowheads="1"/>
          </p:cNvPicPr>
          <p:nvPr>
            <p:ph idx="1"/>
          </p:nvPr>
        </p:nvPicPr>
        <p:blipFill>
          <a:blip r:embed="rId3" cstate="print"/>
          <a:srcRect/>
          <a:stretch>
            <a:fillRect/>
          </a:stretch>
        </p:blipFill>
        <p:spPr bwMode="auto">
          <a:xfrm>
            <a:off x="539552" y="1412776"/>
            <a:ext cx="8046156"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tx1">
                    <a:lumMod val="75000"/>
                    <a:lumOff val="25000"/>
                  </a:schemeClr>
                </a:solidFill>
              </a:rPr>
              <a:t>Key elements for a Community </a:t>
            </a:r>
            <a:br>
              <a:rPr lang="en-GB" b="1" dirty="0" smtClean="0">
                <a:solidFill>
                  <a:schemeClr val="tx1">
                    <a:lumMod val="75000"/>
                    <a:lumOff val="25000"/>
                  </a:schemeClr>
                </a:solidFill>
              </a:rPr>
            </a:br>
            <a:r>
              <a:rPr lang="en-GB" b="1" dirty="0" smtClean="0">
                <a:solidFill>
                  <a:schemeClr val="tx1">
                    <a:lumMod val="75000"/>
                    <a:lumOff val="25000"/>
                  </a:schemeClr>
                </a:solidFill>
              </a:rPr>
              <a:t>Share Offer</a:t>
            </a:r>
            <a:endParaRPr lang="en-GB" b="1" dirty="0">
              <a:solidFill>
                <a:schemeClr val="tx1">
                  <a:lumMod val="75000"/>
                  <a:lumOff val="25000"/>
                </a:schemeClr>
              </a:solidFill>
            </a:endParaRPr>
          </a:p>
        </p:txBody>
      </p:sp>
      <p:sp>
        <p:nvSpPr>
          <p:cNvPr id="5" name="Content Placeholder 4"/>
          <p:cNvSpPr>
            <a:spLocks noGrp="1"/>
          </p:cNvSpPr>
          <p:nvPr>
            <p:ph idx="1"/>
          </p:nvPr>
        </p:nvSpPr>
        <p:spPr/>
        <p:txBody>
          <a:bodyPr/>
          <a:lstStyle/>
          <a:p>
            <a:pPr lvl="0"/>
            <a:endParaRPr lang="en-US" b="1" dirty="0" smtClean="0"/>
          </a:p>
          <a:p>
            <a:pPr lvl="0"/>
            <a:r>
              <a:rPr lang="en-US" b="1" dirty="0" smtClean="0"/>
              <a:t>A Business Model - with a well thought through and credible business Plan</a:t>
            </a:r>
            <a:endParaRPr lang="en-US" dirty="0" smtClean="0"/>
          </a:p>
          <a:p>
            <a:pPr lvl="0"/>
            <a:r>
              <a:rPr lang="en-US" b="1" dirty="0" smtClean="0"/>
              <a:t>Society Registration with a governing document allowing issue of shares</a:t>
            </a:r>
            <a:endParaRPr lang="en-US" dirty="0" smtClean="0"/>
          </a:p>
          <a:p>
            <a:pPr lvl="0"/>
            <a:r>
              <a:rPr lang="en-US" b="1" dirty="0" smtClean="0"/>
              <a:t>Community understanding around the Society, and</a:t>
            </a:r>
            <a:endParaRPr lang="en-US" dirty="0" smtClean="0"/>
          </a:p>
          <a:p>
            <a:pPr lvl="0"/>
            <a:r>
              <a:rPr lang="en-US" b="1" dirty="0" smtClean="0"/>
              <a:t>A Comprehensive Offer Document </a:t>
            </a:r>
            <a:endParaRPr lang="en-US" dirty="0" smtClean="0"/>
          </a:p>
          <a:p>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chemeClr val="tx1">
                    <a:lumMod val="75000"/>
                    <a:lumOff val="25000"/>
                  </a:schemeClr>
                </a:solidFill>
              </a:rPr>
              <a:t>Drumlin Opportunity</a:t>
            </a:r>
            <a:endParaRPr lang="en-GB" b="1" dirty="0">
              <a:solidFill>
                <a:schemeClr val="tx1">
                  <a:lumMod val="75000"/>
                  <a:lumOff val="25000"/>
                </a:schemeClr>
              </a:solidFill>
            </a:endParaRPr>
          </a:p>
        </p:txBody>
      </p:sp>
      <p:sp>
        <p:nvSpPr>
          <p:cNvPr id="5" name="Content Placeholder 4"/>
          <p:cNvSpPr>
            <a:spLocks noGrp="1"/>
          </p:cNvSpPr>
          <p:nvPr>
            <p:ph idx="1"/>
          </p:nvPr>
        </p:nvSpPr>
        <p:spPr/>
        <p:txBody>
          <a:bodyPr>
            <a:normAutofit lnSpcReduction="10000"/>
          </a:bodyPr>
          <a:lstStyle/>
          <a:p>
            <a:pPr lvl="0"/>
            <a:r>
              <a:rPr lang="en-US" b="1" dirty="0" smtClean="0"/>
              <a:t>This was to construct and operate up to 5 x 250KW Wind Turbines to generate renewable electricity.  </a:t>
            </a:r>
            <a:endParaRPr lang="en-US" dirty="0" smtClean="0"/>
          </a:p>
          <a:p>
            <a:pPr lvl="0"/>
            <a:r>
              <a:rPr lang="en-US" b="1" dirty="0" smtClean="0"/>
              <a:t>To attract local ownership through numerous investors</a:t>
            </a:r>
            <a:endParaRPr lang="en-US" dirty="0" smtClean="0"/>
          </a:p>
          <a:p>
            <a:pPr lvl="0"/>
            <a:r>
              <a:rPr lang="en-US" b="1" dirty="0" smtClean="0"/>
              <a:t>And the income to repay the investors or members is through selling the electricity and a Government subsidy called Renewable Obligation Certificates or ROCS.</a:t>
            </a:r>
            <a:endParaRPr lang="en-US" dirty="0" smtClean="0"/>
          </a:p>
          <a:p>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chemeClr val="tx1">
                    <a:lumMod val="75000"/>
                    <a:lumOff val="25000"/>
                  </a:schemeClr>
                </a:solidFill>
              </a:rPr>
              <a:t>Single Turbines </a:t>
            </a:r>
            <a:endParaRPr lang="en-GB" b="1" dirty="0">
              <a:solidFill>
                <a:schemeClr val="tx1">
                  <a:lumMod val="75000"/>
                  <a:lumOff val="25000"/>
                </a:schemeClr>
              </a:solidFill>
            </a:endParaRPr>
          </a:p>
        </p:txBody>
      </p:sp>
      <p:pic>
        <p:nvPicPr>
          <p:cNvPr id="9" name="Content Placeholder 8" descr="394207_202771439844317_1336004890_n.jpg"/>
          <p:cNvPicPr>
            <a:picLocks noGrp="1" noChangeAspect="1"/>
          </p:cNvPicPr>
          <p:nvPr>
            <p:ph idx="1"/>
          </p:nvPr>
        </p:nvPicPr>
        <p:blipFill>
          <a:blip r:embed="rId3" cstate="print"/>
          <a:stretch>
            <a:fillRect/>
          </a:stretch>
        </p:blipFill>
        <p:spPr>
          <a:xfrm>
            <a:off x="2915816" y="1340768"/>
            <a:ext cx="3026738" cy="4525963"/>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TotalTime>
  <Words>321</Words>
  <Application>Microsoft Office PowerPoint</Application>
  <PresentationFormat>On-screen Show (4:3)</PresentationFormat>
  <Paragraphs>48</Paragraphs>
  <Slides>19</Slides>
  <Notes>0</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1_Office Theme</vt:lpstr>
      <vt:lpstr>Slide 1</vt:lpstr>
      <vt:lpstr>Drumlin Wind Energy Cooperative</vt:lpstr>
      <vt:lpstr>“Community Owned energy:  A co-operative model”</vt:lpstr>
      <vt:lpstr>Drumlin Partners</vt:lpstr>
      <vt:lpstr>The Share Offer</vt:lpstr>
      <vt:lpstr> Energy4All Cooperatives </vt:lpstr>
      <vt:lpstr>Key elements for a Community  Share Offer</vt:lpstr>
      <vt:lpstr>Drumlin Opportunity</vt:lpstr>
      <vt:lpstr>Single Turbines </vt:lpstr>
      <vt:lpstr>Social Enterprise Awards NI 2013</vt:lpstr>
      <vt:lpstr>Community Fund - Education</vt:lpstr>
      <vt:lpstr>Enterprise Investment Scheme (EIS)</vt:lpstr>
      <vt:lpstr>12th November 2012</vt:lpstr>
      <vt:lpstr>Future Plan</vt:lpstr>
      <vt:lpstr>Drumlin 2</vt:lpstr>
      <vt:lpstr>And finally………</vt:lpstr>
      <vt:lpstr>Contact</vt:lpstr>
      <vt:lpstr>Slide 18</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Bryson Energy</dc:creator>
  <cp:lastModifiedBy>Nigel Brady</cp:lastModifiedBy>
  <cp:revision>49</cp:revision>
  <dcterms:created xsi:type="dcterms:W3CDTF">2013-12-02T11:32:17Z</dcterms:created>
  <dcterms:modified xsi:type="dcterms:W3CDTF">2013-12-04T18:49:02Z</dcterms:modified>
</cp:coreProperties>
</file>