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  <p:sldMasterId id="2147483676" r:id="rId28"/>
  </p:sldMasterIdLst>
  <p:notesMasterIdLst>
    <p:notesMasterId r:id="rId42"/>
  </p:notesMasterIdLst>
  <p:sldIdLst>
    <p:sldId id="258" r:id="rId29"/>
    <p:sldId id="261" r:id="rId30"/>
    <p:sldId id="264" r:id="rId31"/>
    <p:sldId id="265" r:id="rId32"/>
    <p:sldId id="270" r:id="rId33"/>
    <p:sldId id="271" r:id="rId34"/>
    <p:sldId id="256" r:id="rId35"/>
    <p:sldId id="267" r:id="rId36"/>
    <p:sldId id="269" r:id="rId37"/>
    <p:sldId id="259" r:id="rId38"/>
    <p:sldId id="272" r:id="rId39"/>
    <p:sldId id="273" r:id="rId40"/>
    <p:sldId id="263" r:id="rId4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018" y="-101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9688" eaLnBrk="1" hangingPunct="1"/>
            <a:r>
              <a:rPr lang="en-US" sz="2200" smtClean="0">
                <a:solidFill>
                  <a:srgbClr val="000000"/>
                </a:solidFill>
                <a:latin typeface="Lucida Grande" charset="0"/>
                <a:sym typeface="Lucida Grande" charset="0"/>
              </a:rPr>
              <a:t>Emma Harrison A4E 1986, 2000 employed</a:t>
            </a:r>
          </a:p>
          <a:p>
            <a:pPr marL="39688" eaLnBrk="1" hangingPunct="1"/>
            <a:r>
              <a:rPr lang="en-US" sz="2200" smtClean="0">
                <a:solidFill>
                  <a:srgbClr val="000000"/>
                </a:solidFill>
                <a:latin typeface="Lucida Grande" charset="0"/>
                <a:sym typeface="Lucida Grande" charset="0"/>
              </a:rPr>
              <a:t>Headingley</a:t>
            </a:r>
          </a:p>
          <a:p>
            <a:pPr marL="39688" eaLnBrk="1" hangingPunct="1"/>
            <a:r>
              <a:rPr lang="en-US" sz="2200" smtClean="0">
                <a:solidFill>
                  <a:srgbClr val="000000"/>
                </a:solidFill>
                <a:latin typeface="Lucida Grande" charset="0"/>
                <a:sym typeface="Lucida Grande" charset="0"/>
              </a:rPr>
              <a:t>Fordhall Farm - £500,000 through Share Issue. FC United of Manchester target £2m</a:t>
            </a:r>
          </a:p>
          <a:p>
            <a:pPr marL="39688" eaLnBrk="1" hangingPunct="1"/>
            <a:r>
              <a:rPr lang="en-US" sz="2200" smtClean="0">
                <a:solidFill>
                  <a:srgbClr val="000000"/>
                </a:solidFill>
                <a:latin typeface="Lucida Grande" charset="0"/>
                <a:sym typeface="Lucida Grande" charset="0"/>
              </a:rPr>
              <a:t>Earth Centre</a:t>
            </a:r>
          </a:p>
          <a:p>
            <a:pPr marL="39688" eaLnBrk="1" hangingPunct="1"/>
            <a:r>
              <a:rPr lang="en-US" sz="2200" smtClean="0">
                <a:solidFill>
                  <a:srgbClr val="000000"/>
                </a:solidFill>
                <a:latin typeface="Lucida Grande" charset="0"/>
                <a:sym typeface="Lucida Grande" charset="0"/>
              </a:rPr>
              <a:t>Yorkshire Food Restaurant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489200"/>
            <a:ext cx="51562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3650" y="2489200"/>
            <a:ext cx="238125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84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2800" y="2489200"/>
            <a:ext cx="2032000" cy="635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3700"/>
            <a:ext cx="2925762" cy="8318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3700"/>
            <a:ext cx="8624888" cy="831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93700"/>
            <a:ext cx="2616200" cy="84455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93700"/>
            <a:ext cx="7696200" cy="84455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914400"/>
            <a:ext cx="5156200" cy="792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448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448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181600"/>
            <a:ext cx="5156200" cy="162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2860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2860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69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69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8550" y="5181600"/>
            <a:ext cx="286385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oefler Tex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2375" y="1625600"/>
            <a:ext cx="1470025" cy="6604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1625600"/>
            <a:ext cx="4257675" cy="6604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4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49149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18400" y="2489200"/>
            <a:ext cx="42164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581025" indent="-344488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0922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129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336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54300" indent="-342900" algn="l" rtl="0" eaLnBrk="0" fontAlgn="base" hangingPunct="0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115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5687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259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483100" indent="-342900" algn="l" rtl="0" fontAlgn="base">
        <a:spcBef>
          <a:spcPts val="4200"/>
        </a:spcBef>
        <a:spcAft>
          <a:spcPct val="0"/>
        </a:spcAft>
        <a:buSzPct val="125000"/>
        <a:buFont typeface="Hoefler Text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937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489200"/>
            <a:ext cx="104648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63575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763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970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2177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738438" indent="-376238" algn="l" rtl="0" eaLnBrk="0" fontAlgn="base" hangingPunct="0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956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528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1100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67238" indent="-376238" algn="l" rtl="0" fontAlgn="base">
        <a:spcBef>
          <a:spcPts val="33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914400"/>
            <a:ext cx="10464800" cy="792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612775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11255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6462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21669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687638" indent="-376238" algn="l" rtl="0" eaLnBrk="0" fontAlgn="base" hangingPunct="0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31448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36020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40592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4516438" indent="-376238" algn="l" rtl="0" fontAlgn="base">
        <a:spcBef>
          <a:spcPts val="5800"/>
        </a:spcBef>
        <a:spcAft>
          <a:spcPct val="0"/>
        </a:spcAft>
        <a:buSzPct val="125000"/>
        <a:buFont typeface="Hoefler Tex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286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181600"/>
            <a:ext cx="10464800" cy="162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1910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683000"/>
            <a:ext cx="10464800" cy="238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264400"/>
            <a:ext cx="10464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1625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5181600"/>
            <a:ext cx="58801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oefler Text" charset="0"/>
              </a:rPr>
              <a:t>Click to edit Master text styles</a:t>
            </a:r>
          </a:p>
          <a:p>
            <a:pPr lvl="1"/>
            <a:r>
              <a:rPr lang="en-US">
                <a:sym typeface="Hoefler Text" charset="0"/>
              </a:rPr>
              <a:t>Second level</a:t>
            </a:r>
          </a:p>
          <a:p>
            <a:pPr lvl="2"/>
            <a:r>
              <a:rPr lang="en-US">
                <a:sym typeface="Hoefler Text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44600" y="4800600"/>
            <a:ext cx="4635500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Hoefler Tex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Hoefler Text" charset="0"/>
          <a:ea typeface="ヒラギノ明朝 ProN W3" charset="0"/>
          <a:cs typeface="ヒラギノ明朝 ProN W3" charset="0"/>
          <a:sym typeface="Hoefler Text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Hoefler Tex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0200" y="-1206500"/>
            <a:ext cx="13665200" cy="136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/>
          </p:cNvSpPr>
          <p:nvPr/>
        </p:nvSpPr>
        <p:spPr bwMode="auto">
          <a:xfrm>
            <a:off x="2870200" y="3911600"/>
            <a:ext cx="4546600" cy="292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6400">
                <a:solidFill>
                  <a:srgbClr val="000000"/>
                </a:solidFill>
                <a:ea typeface="MS PGothic" pitchFamily="34" charset="-128"/>
              </a:rPr>
              <a:t>People driven; exciting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5300" y="88900"/>
            <a:ext cx="13728700" cy="708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04" name="Rectangle 4"/>
          <p:cNvSpPr>
            <a:spLocks/>
          </p:cNvSpPr>
          <p:nvPr/>
        </p:nvSpPr>
        <p:spPr bwMode="auto">
          <a:xfrm>
            <a:off x="0" y="7613650"/>
            <a:ext cx="127381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Key Fund offers loans up to £150,000, structured to fit with income flows, and is prepared to take risks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9400"/>
            <a:ext cx="13068300" cy="902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/>
          </p:cNvSpPr>
          <p:nvPr/>
        </p:nvSpPr>
        <p:spPr bwMode="auto">
          <a:xfrm>
            <a:off x="2273300" y="82550"/>
            <a:ext cx="796290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lend 70% of the value of the building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but want security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335213" y="8851900"/>
            <a:ext cx="839787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Value = net rent income per year x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3575" eaLnBrk="1" hangingPunct="1">
              <a:defRPr/>
            </a:pPr>
            <a:endParaRPr lang="en-US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0" y="0"/>
            <a:ext cx="131445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/>
          </p:cNvSpPr>
          <p:nvPr/>
        </p:nvSpPr>
        <p:spPr bwMode="auto">
          <a:xfrm>
            <a:off x="3956050" y="508000"/>
            <a:ext cx="599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FF9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MORE MONEY NEEDED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9380538" y="3263900"/>
            <a:ext cx="1368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FFD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Trusts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4027488" y="2806700"/>
            <a:ext cx="1609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FFE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Europe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1357313" y="3441700"/>
            <a:ext cx="1666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Lottery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768725" y="4127500"/>
            <a:ext cx="1390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800">
                <a:solidFill>
                  <a:srgbClr val="FFFD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MS PGothic" pitchFamily="34" charset="-128"/>
                <a:sym typeface="Hoefler Text" charset="0"/>
              </a:rPr>
              <a:t>Regen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93700"/>
            <a:ext cx="104648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LESSONS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2489200"/>
            <a:ext cx="10464800" cy="7086600"/>
          </a:xfrm>
        </p:spPr>
        <p:txBody>
          <a:bodyPr/>
          <a:lstStyle/>
          <a:p>
            <a:pPr marL="663575" eaLnBrk="1" hangingPunct="1"/>
            <a:r>
              <a:rPr lang="en-US" smtClean="0"/>
              <a:t>Use the strength of co-operation and partnership to create an unstoppable force</a:t>
            </a:r>
          </a:p>
          <a:p>
            <a:pPr marL="663575" eaLnBrk="1" hangingPunct="1"/>
            <a:r>
              <a:rPr lang="en-US" smtClean="0"/>
              <a:t>A building may be beautiful, but what people do in it makes it exciting</a:t>
            </a:r>
          </a:p>
          <a:p>
            <a:pPr marL="663575" eaLnBrk="1" hangingPunct="1"/>
            <a:r>
              <a:rPr lang="en-US" smtClean="0"/>
              <a:t>Keep it simple and keep it cheap</a:t>
            </a:r>
          </a:p>
          <a:p>
            <a:pPr marL="663575" eaLnBrk="1" hangingPunct="1"/>
            <a:r>
              <a:rPr lang="en-US" smtClean="0"/>
              <a:t>Ignore the people who will make life better if you give them some money - stick with the doers</a:t>
            </a:r>
          </a:p>
          <a:p>
            <a:pPr marL="663575" eaLnBrk="1" hangingPunct="1"/>
            <a:r>
              <a:rPr lang="en-US" smtClean="0"/>
              <a:t>Live the dream - it</a:t>
            </a:r>
            <a:r>
              <a:rPr lang="ja-JP" altLang="en-US" smtClean="0">
                <a:latin typeface="Arial" pitchFamily="34" charset="0"/>
              </a:rPr>
              <a:t>’</a:t>
            </a:r>
            <a:r>
              <a:rPr lang="en-US" altLang="ja-JP" smtClean="0"/>
              <a:t>s more than a job</a:t>
            </a:r>
          </a:p>
          <a:p>
            <a:pPr marL="663575" eaLnBrk="1" hangingPunct="1"/>
            <a:endParaRPr lang="en-US" smtClean="0"/>
          </a:p>
          <a:p>
            <a:pPr marL="663575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0900" y="0"/>
            <a:ext cx="147066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/>
          </p:cNvSpPr>
          <p:nvPr/>
        </p:nvSpPr>
        <p:spPr bwMode="auto">
          <a:xfrm>
            <a:off x="8072438" y="3124200"/>
            <a:ext cx="3044825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Keep it cheap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defRPr/>
            </a:pPr>
            <a:endParaRPr lang="en-US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541338"/>
            <a:ext cx="13030200" cy="10912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/>
          </p:cNvSpPr>
          <p:nvPr/>
        </p:nvSpPr>
        <p:spPr bwMode="auto">
          <a:xfrm>
            <a:off x="-950913" y="2381250"/>
            <a:ext cx="9002713" cy="292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6400" b="1">
                <a:solidFill>
                  <a:srgbClr val="FEFF0B"/>
                </a:solidFill>
                <a:ea typeface="MS PGothic" pitchFamily="34" charset="-128"/>
              </a:rPr>
              <a:t>The Board and Community Engagement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0" y="-44450"/>
            <a:ext cx="14871700" cy="984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0100" y="0"/>
            <a:ext cx="146050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/>
          </p:cNvSpPr>
          <p:nvPr/>
        </p:nvSpPr>
        <p:spPr bwMode="auto">
          <a:xfrm>
            <a:off x="584200" y="2921000"/>
            <a:ext cx="118364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b="1">
                <a:solidFill>
                  <a:srgbClr val="030000"/>
                </a:solidFill>
                <a:ea typeface="MS PGothic" pitchFamily="34" charset="-128"/>
              </a:rPr>
              <a:t>Cost -- £100 to £200 per square foot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3019425" y="4216400"/>
            <a:ext cx="1722438" cy="196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Fees 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and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surveys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7851775" y="4629150"/>
            <a:ext cx="996950" cy="134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will 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be</a:t>
            </a:r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11544300" y="4133850"/>
            <a:ext cx="14605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over 10% 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of </a:t>
            </a:r>
          </a:p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8200" y="-2324100"/>
            <a:ext cx="15316200" cy="1531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95338"/>
            <a:ext cx="12395200" cy="8158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1790700"/>
            <a:ext cx="12839700" cy="618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/>
          </p:cNvSpPr>
          <p:nvPr/>
        </p:nvSpPr>
        <p:spPr bwMode="auto">
          <a:xfrm>
            <a:off x="4806950" y="393700"/>
            <a:ext cx="3378200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KICKSTARTER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701800"/>
            <a:ext cx="12674600" cy="635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4649788" y="482600"/>
            <a:ext cx="2678112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MS PGothic" pitchFamily="34" charset="-128"/>
              </a:rPr>
              <a:t>SPACEHIVE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itle &amp; Bullets - Lef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Title &amp; Bullets - 2 Column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Title, Bullets &amp; Photo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Title &amp; Bullets - Right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itle - Top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itle &amp; 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Blank">
  <a:themeElements>
    <a:clrScheme name="">
      <a:dk1>
        <a:srgbClr val="44422C"/>
      </a:dk1>
      <a:lt1>
        <a:srgbClr val="BBBDD3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Bullets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Title &amp; Subtitle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Title - Center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Photo - Horizont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Photo - Vertical">
  <a:themeElements>
    <a:clrScheme name="">
      <a:dk1>
        <a:srgbClr val="44422C"/>
      </a:dk1>
      <a:lt1>
        <a:srgbClr val="BBBDD3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6"/>
      </a:accent3>
      <a:accent4>
        <a:srgbClr val="393724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oefler Text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Pages>0</Pages>
  <Words>178</Words>
  <Characters>0</Characters>
  <Application>Microsoft Office PowerPoint</Application>
  <PresentationFormat>Custom</PresentationFormat>
  <Lines>0</Lines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28</vt:i4>
      </vt:variant>
      <vt:variant>
        <vt:lpstr>Slide Titles</vt:lpstr>
      </vt:variant>
      <vt:variant>
        <vt:i4>13</vt:i4>
      </vt:variant>
    </vt:vector>
  </HeadingPairs>
  <TitlesOfParts>
    <vt:vector size="48" baseType="lpstr">
      <vt:lpstr>Gill Sans</vt:lpstr>
      <vt:lpstr>ヒラギノ角ゴ ProN W3</vt:lpstr>
      <vt:lpstr>Arial</vt:lpstr>
      <vt:lpstr>MS PGothic</vt:lpstr>
      <vt:lpstr>Hoefler Text</vt:lpstr>
      <vt:lpstr>ヒラギノ明朝 ProN W3</vt:lpstr>
      <vt:lpstr>Lucida Grande</vt:lpstr>
      <vt:lpstr>Title &amp; Bullets</vt:lpstr>
      <vt:lpstr>2_Title &amp; Bullets</vt:lpstr>
      <vt:lpstr>Bullets</vt:lpstr>
      <vt:lpstr>Title &amp; Subtitle</vt:lpstr>
      <vt:lpstr>1_Title &amp; Subtitle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- Center</vt:lpstr>
      <vt:lpstr>1_Title &amp; Bullets - Left</vt:lpstr>
      <vt:lpstr>1_Title &amp; Bullets - 2 Column</vt:lpstr>
      <vt:lpstr>1_Title, Bullets &amp; Photo</vt:lpstr>
      <vt:lpstr>1_Title &amp; Bullets - Right</vt:lpstr>
      <vt:lpstr>1_Title - Top</vt:lpstr>
      <vt:lpstr>1_Blank</vt:lpstr>
      <vt:lpstr>1_Bullets</vt:lpstr>
      <vt:lpstr>2_Title &amp; Subtitle</vt:lpstr>
      <vt:lpstr>1_Title - Center</vt:lpstr>
      <vt:lpstr>Photo - Horizontal</vt:lpstr>
      <vt:lpstr>1_Photo - Vertical</vt:lpstr>
      <vt:lpstr>Photo - Horizontal Reflection</vt:lpstr>
      <vt:lpstr>2_Blank</vt:lpstr>
      <vt:lpstr>1_Photo - Horizontal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LESSONS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COOPALTERNATIVES</dc:creator>
  <cp:lastModifiedBy>NICOOP</cp:lastModifiedBy>
  <cp:revision>2</cp:revision>
  <dcterms:modified xsi:type="dcterms:W3CDTF">2013-09-27T14:39:36Z</dcterms:modified>
</cp:coreProperties>
</file>